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83" r:id="rId1"/>
    <p:sldMasterId id="2147483684" r:id="rId2"/>
    <p:sldMasterId id="2147483685" r:id="rId3"/>
  </p:sldMasterIdLst>
  <p:notesMasterIdLst>
    <p:notesMasterId r:id="rId5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310" r:id="rId46"/>
    <p:sldId id="311" r:id="rId47"/>
    <p:sldId id="299" r:id="rId48"/>
    <p:sldId id="300" r:id="rId49"/>
    <p:sldId id="301" r:id="rId50"/>
    <p:sldId id="302" r:id="rId51"/>
    <p:sldId id="303" r:id="rId52"/>
    <p:sldId id="304" r:id="rId53"/>
    <p:sldId id="305" r:id="rId54"/>
    <p:sldId id="306" r:id="rId55"/>
    <p:sldId id="307" r:id="rId56"/>
    <p:sldId id="308" r:id="rId57"/>
  </p:sldIdLst>
  <p:sldSz cx="9144000" cy="5143500" type="screen16x9"/>
  <p:notesSz cx="6858000" cy="9144000"/>
  <p:embeddedFontLst>
    <p:embeddedFont>
      <p:font typeface="Calibri" panose="020F050202020403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BD"/>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591" autoAdjust="0"/>
  </p:normalViewPr>
  <p:slideViewPr>
    <p:cSldViewPr snapToGrid="0" snapToObjects="1">
      <p:cViewPr varScale="1">
        <p:scale>
          <a:sx n="100" d="100"/>
          <a:sy n="100" d="100"/>
        </p:scale>
        <p:origin x="946" y="67"/>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2.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1968522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d29cd1be8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d29cd1be8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Presenter Notes:</a:t>
            </a:r>
            <a:r>
              <a:rPr lang="en" dirty="0"/>
              <a:t> This map characterizes to what extent invasive species would likely be introduced to different countries due to </a:t>
            </a:r>
            <a:r>
              <a:rPr lang="en" b="1" dirty="0"/>
              <a:t>global trade</a:t>
            </a:r>
            <a:r>
              <a:rPr lang="en" dirty="0"/>
              <a:t> and other similar activities. The areas with “Very High” threat are places with high </a:t>
            </a:r>
            <a:r>
              <a:rPr lang="en" b="1" u="sng" dirty="0"/>
              <a:t>human populations</a:t>
            </a:r>
            <a:r>
              <a:rPr lang="en" dirty="0"/>
              <a:t>, </a:t>
            </a:r>
            <a:r>
              <a:rPr lang="en" b="1" u="sng" dirty="0"/>
              <a:t>greater airport and seaport capacity</a:t>
            </a:r>
            <a:r>
              <a:rPr lang="en" b="1" dirty="0"/>
              <a:t>,</a:t>
            </a:r>
            <a:r>
              <a:rPr lang="en" dirty="0"/>
              <a:t> as well as, </a:t>
            </a:r>
            <a:r>
              <a:rPr lang="en" b="1" u="sng" dirty="0"/>
              <a:t>significant international travel</a:t>
            </a:r>
            <a:r>
              <a:rPr lang="en" dirty="0"/>
              <a:t>, which could be a source of more introductions of invasive species.  Ask the students why the Eastern US is more threatened by invasive species.  Discuss the ways in which foreign goods are transported to the United States.</a:t>
            </a:r>
            <a:endParaRPr dirty="0"/>
          </a:p>
        </p:txBody>
      </p:sp>
    </p:spTree>
    <p:extLst>
      <p:ext uri="{BB962C8B-B14F-4D97-AF65-F5344CB8AC3E}">
        <p14:creationId xmlns:p14="http://schemas.microsoft.com/office/powerpoint/2010/main" val="602708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2a5b6334b_0_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The mussels have now spread to Lake Michigan.</a:t>
            </a:r>
            <a:endParaRPr dirty="0">
              <a:solidFill>
                <a:schemeClr val="dk1"/>
              </a:solidFill>
            </a:endParaRPr>
          </a:p>
        </p:txBody>
      </p:sp>
      <p:sp>
        <p:nvSpPr>
          <p:cNvPr id="285" name="Google Shape;285;g62a5b6334b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7352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2a5b6334b_0_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The mussels have now spread to Lakes Michigan and Superior.  Notice many of the new mussel detections occurred near major shipping ports.  Approximately 4,000 cargo ships pass through the St. Lawrence Seaway annually.  Once the invasive mussels entered Lake Erie, it was very easy for them to be transported to other ports, again through the release of ballast water. Students record that the quagga mussels were first detected in 1989.</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Notice the smaller map displays the primary ports found in the Great Lakes.</a:t>
            </a:r>
            <a:endParaRPr dirty="0">
              <a:solidFill>
                <a:schemeClr val="dk1"/>
              </a:solidFill>
            </a:endParaRPr>
          </a:p>
        </p:txBody>
      </p:sp>
      <p:sp>
        <p:nvSpPr>
          <p:cNvPr id="290" name="Google Shape;290;g62a5b6334b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9222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2a5b6334b_0_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Students record that after just four years, the mussels have spread to ALL FIVE GREAT LAKES.</a:t>
            </a:r>
            <a:endParaRPr dirty="0">
              <a:solidFill>
                <a:schemeClr val="dk1"/>
              </a:solidFill>
            </a:endParaRPr>
          </a:p>
        </p:txBody>
      </p:sp>
      <p:sp>
        <p:nvSpPr>
          <p:cNvPr id="299" name="Google Shape;299;g62a5b6334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3441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62a5b6334b_0_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Five years post introduction: The zebra mussels have spread downstream along the Illinois River and hitchhiked to the Mississippi and Ohio Rivers. The quagga mussels also spread further throughout the Great Lakes. </a:t>
            </a:r>
            <a:endParaRPr dirty="0">
              <a:solidFill>
                <a:schemeClr val="dk1"/>
              </a:solidFill>
            </a:endParaRPr>
          </a:p>
        </p:txBody>
      </p:sp>
      <p:sp>
        <p:nvSpPr>
          <p:cNvPr id="305" name="Google Shape;305;g62a5b6334b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0200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62a5b6334b_0_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The zebra mussels have spread downstream along the Mississippi River and hitchhiked to the Arkansas and Tennessee Rivers. The quagga mussels have continued to spread throughout the Great Lakes. Notice the zebra mussels are now throughout the lower Hudson River and Erie Canal in New York (another shipping pathway to the Great Lakes).</a:t>
            </a:r>
            <a:endParaRPr dirty="0">
              <a:solidFill>
                <a:schemeClr val="dk1"/>
              </a:solidFill>
            </a:endParaRPr>
          </a:p>
        </p:txBody>
      </p:sp>
      <p:sp>
        <p:nvSpPr>
          <p:cNvPr id="311" name="Google Shape;311;g62a5b6334b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988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62a5b6334b_0_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The zebra mussels have continued to spread downstream and throughout the Great Lakes. The quagga mussels have become well established in Lake Erie and Lake Ontario and they have hitchhiked to the Ohio River.</a:t>
            </a:r>
            <a:endParaRPr dirty="0">
              <a:solidFill>
                <a:schemeClr val="dk1"/>
              </a:solidFill>
            </a:endParaRPr>
          </a:p>
        </p:txBody>
      </p:sp>
      <p:sp>
        <p:nvSpPr>
          <p:cNvPr id="316" name="Google Shape;316;g62a5b6334b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2470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62a5b6334b_0_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The zebra mussels have continued to spread downstream and throughout the Great Lakes. The quagga mussels have become well established in Lake Erie and Lake Ontario and they have hitchhiked to the Ohio River.</a:t>
            </a:r>
            <a:endParaRPr dirty="0">
              <a:solidFill>
                <a:schemeClr val="dk1"/>
              </a:solidFill>
            </a:endParaRPr>
          </a:p>
        </p:txBody>
      </p:sp>
      <p:sp>
        <p:nvSpPr>
          <p:cNvPr id="321" name="Google Shape;321;g62a5b6334b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1522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62a5b6334b_0_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The zebra mussels have continued to spread downstream and throughout the Great Lakes. The quagga mussels have hitchhiked to the Mississippi River.</a:t>
            </a:r>
            <a:endParaRPr dirty="0">
              <a:solidFill>
                <a:schemeClr val="dk1"/>
              </a:solidFill>
            </a:endParaRPr>
          </a:p>
        </p:txBody>
      </p:sp>
      <p:sp>
        <p:nvSpPr>
          <p:cNvPr id="326" name="Google Shape;326;g62a5b6334b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2727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62a5b6334b_0_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Ten years post-introduction, the mussels have spread throughout the Eastern U.S. The Great Lakes and major rivers were greatly infested. Students record that they spread quickly by traveling </a:t>
            </a:r>
            <a:r>
              <a:rPr lang="en" b="1" u="sng" dirty="0">
                <a:solidFill>
                  <a:schemeClr val="dk1"/>
                </a:solidFill>
              </a:rPr>
              <a:t>downstream</a:t>
            </a:r>
            <a:r>
              <a:rPr lang="en" dirty="0">
                <a:solidFill>
                  <a:schemeClr val="dk1"/>
                </a:solidFill>
              </a:rPr>
              <a:t> from their points of origin and by </a:t>
            </a:r>
            <a:r>
              <a:rPr lang="en" b="1" u="sng" dirty="0">
                <a:solidFill>
                  <a:schemeClr val="dk1"/>
                </a:solidFill>
              </a:rPr>
              <a:t>hitchhiking</a:t>
            </a:r>
            <a:r>
              <a:rPr lang="en" dirty="0">
                <a:solidFill>
                  <a:schemeClr val="dk1"/>
                </a:solidFill>
              </a:rPr>
              <a:t> rides on man-made objects.</a:t>
            </a:r>
            <a:endParaRPr dirty="0">
              <a:solidFill>
                <a:schemeClr val="dk1"/>
              </a:solidFill>
            </a:endParaRPr>
          </a:p>
        </p:txBody>
      </p:sp>
      <p:sp>
        <p:nvSpPr>
          <p:cNvPr id="331" name="Google Shape;331;g62a5b6334b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6330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62a5b6334b_0_6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Ten years post-introduction, the mussels have spread throughout the Eastern U.S. The Great Lakes and major rivers were greatly infested. Students record that they spread quickly by traveling </a:t>
            </a:r>
            <a:r>
              <a:rPr lang="en" b="1" u="sng" dirty="0">
                <a:solidFill>
                  <a:schemeClr val="dk1"/>
                </a:solidFill>
              </a:rPr>
              <a:t>downstream</a:t>
            </a:r>
            <a:r>
              <a:rPr lang="en" dirty="0">
                <a:solidFill>
                  <a:schemeClr val="dk1"/>
                </a:solidFill>
              </a:rPr>
              <a:t> from their points of origin and by </a:t>
            </a:r>
            <a:r>
              <a:rPr lang="en" b="1" u="sng" dirty="0">
                <a:solidFill>
                  <a:schemeClr val="dk1"/>
                </a:solidFill>
              </a:rPr>
              <a:t>hitchhiking</a:t>
            </a:r>
            <a:r>
              <a:rPr lang="en" dirty="0">
                <a:solidFill>
                  <a:schemeClr val="dk1"/>
                </a:solidFill>
              </a:rPr>
              <a:t> rides on man-made objects.</a:t>
            </a:r>
            <a:endParaRPr dirty="0">
              <a:solidFill>
                <a:schemeClr val="dk1"/>
              </a:solidFill>
            </a:endParaRPr>
          </a:p>
        </p:txBody>
      </p:sp>
      <p:sp>
        <p:nvSpPr>
          <p:cNvPr id="338" name="Google Shape;338;g62a5b6334b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482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57a711fd2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57a711fd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dirty="0"/>
              <a:t>Presenter Notes:</a:t>
            </a:r>
            <a:r>
              <a:rPr lang="en" dirty="0"/>
              <a:t>  Ask the students to make a prediction on where they think the zebra and quagga mussels originally came from and how they think they got to the U.S.  Students may share their ideas verbally.</a:t>
            </a:r>
            <a:endParaRPr dirty="0"/>
          </a:p>
        </p:txBody>
      </p:sp>
    </p:spTree>
    <p:extLst>
      <p:ext uri="{BB962C8B-B14F-4D97-AF65-F5344CB8AC3E}">
        <p14:creationId xmlns:p14="http://schemas.microsoft.com/office/powerpoint/2010/main" val="2152473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62a5b6334b_0_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The quagga mussels have spread to Lake Huron and Lake Michigan.</a:t>
            </a:r>
            <a:endParaRPr dirty="0">
              <a:solidFill>
                <a:schemeClr val="dk1"/>
              </a:solidFill>
            </a:endParaRPr>
          </a:p>
        </p:txBody>
      </p:sp>
      <p:sp>
        <p:nvSpPr>
          <p:cNvPr id="345" name="Google Shape;345;g62a5b6334b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5749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62a5b6334b_0_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The quagga mussels have spread to Lake Huron and Lake Michigan.</a:t>
            </a:r>
            <a:endParaRPr dirty="0">
              <a:solidFill>
                <a:schemeClr val="dk1"/>
              </a:solidFill>
            </a:endParaRPr>
          </a:p>
        </p:txBody>
      </p:sp>
      <p:sp>
        <p:nvSpPr>
          <p:cNvPr id="350" name="Google Shape;350;g62a5b6334b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6347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2a5b6334b_0_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The quagga mussels have spread to Lake Huron and Lake Michigan.</a:t>
            </a:r>
            <a:endParaRPr dirty="0">
              <a:solidFill>
                <a:schemeClr val="dk1"/>
              </a:solidFill>
            </a:endParaRPr>
          </a:p>
        </p:txBody>
      </p:sp>
      <p:sp>
        <p:nvSpPr>
          <p:cNvPr id="355" name="Google Shape;355;g62a5b6334b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9714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62a5b6334b_0_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The quagga mussels have spread quickly in Lake Michigan.</a:t>
            </a:r>
            <a:endParaRPr dirty="0">
              <a:solidFill>
                <a:schemeClr val="dk1"/>
              </a:solidFill>
            </a:endParaRPr>
          </a:p>
        </p:txBody>
      </p:sp>
      <p:sp>
        <p:nvSpPr>
          <p:cNvPr id="360" name="Google Shape;360;g62a5b6334b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4341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62a5b6334b_0_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Fifteen years-post introduction, the zebra mussels are now in northern sections of the Missouri River and the quagga mussels have spread into Lakes Michigan and Huron. </a:t>
            </a:r>
            <a:endParaRPr dirty="0">
              <a:solidFill>
                <a:schemeClr val="dk1"/>
              </a:solidFill>
            </a:endParaRPr>
          </a:p>
        </p:txBody>
      </p:sp>
      <p:sp>
        <p:nvSpPr>
          <p:cNvPr id="365" name="Google Shape;365;g62a5b6334b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5923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2a5b6334b_0_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Notice the expansion of quagga mussels in Lake Michigan. The quagga mussels have been reported to displace the zebra mussels when they are growing in the same habitat.  The quagga mussels can tolerate colder temperatures and sandier substrates, and, therefore, can grow in deeper water than the zebra mussels.</a:t>
            </a:r>
            <a:endParaRPr dirty="0">
              <a:solidFill>
                <a:schemeClr val="dk1"/>
              </a:solidFill>
            </a:endParaRPr>
          </a:p>
        </p:txBody>
      </p:sp>
      <p:sp>
        <p:nvSpPr>
          <p:cNvPr id="371" name="Google Shape;371;g62a5b6334b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1649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62a5b6334b_0_1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Notice the expansion of quagga mussels in Lake Michigan. The quagga mussels have been reported to displace the zebra mussels when they are growing in the same habitat.  The quagga mussels can tolerate colder temperatures and sandier substrates, and, therefore, can grow in deeper water than the zebra mussels.</a:t>
            </a:r>
            <a:endParaRPr dirty="0">
              <a:solidFill>
                <a:schemeClr val="dk1"/>
              </a:solidFill>
            </a:endParaRPr>
          </a:p>
        </p:txBody>
      </p:sp>
      <p:sp>
        <p:nvSpPr>
          <p:cNvPr id="376" name="Google Shape;376;g62a5b6334b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7088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62a5b6334b_0_18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Notice the expansion of quagga mussels in Lake Michigan. The quagga mussels have been reported to displace the zebra mussels when they are growing in the same habitat.  The quagga mussels can tolerate colder temperatures and sandier substrates, and, therefore, can grow in deeper water than the zebra mussels.</a:t>
            </a:r>
            <a:endParaRPr dirty="0">
              <a:solidFill>
                <a:schemeClr val="dk1"/>
              </a:solidFill>
            </a:endParaRPr>
          </a:p>
        </p:txBody>
      </p:sp>
      <p:sp>
        <p:nvSpPr>
          <p:cNvPr id="381" name="Google Shape;381;g62a5b6334b_0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2821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62a5b6334b_0_1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Notice the zebra mussels have fully dispersed throughout the Mississippi River. The western U.S., Maine, and the southeast region are still clear of invasive mussels.</a:t>
            </a:r>
            <a:endParaRPr dirty="0">
              <a:solidFill>
                <a:schemeClr val="dk1"/>
              </a:solidFill>
            </a:endParaRPr>
          </a:p>
        </p:txBody>
      </p:sp>
      <p:sp>
        <p:nvSpPr>
          <p:cNvPr id="386" name="Google Shape;386;g62a5b6334b_0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9735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62a5b6334b_0_19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Twenty years post-introduction, the zebra mussels have fully dispersed throughout the Mississippi River.  The western U.S., Maine, and the southeast region are still clear of invasive mussels.</a:t>
            </a:r>
            <a:endParaRPr dirty="0">
              <a:solidFill>
                <a:schemeClr val="dk1"/>
              </a:solidFill>
            </a:endParaRPr>
          </a:p>
        </p:txBody>
      </p:sp>
      <p:sp>
        <p:nvSpPr>
          <p:cNvPr id="391" name="Google Shape;391;g62a5b6334b_0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7740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57a711fd2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557a711fd2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dirty="0"/>
              <a:t>Presenter Notes:</a:t>
            </a:r>
            <a:r>
              <a:rPr lang="en" dirty="0"/>
              <a:t>  Zebra mussels are native to the Caspian, Black, and Azov Seas in Eastern Europe.  All three FRESHWATER bodies of water are connected via natural rivers and the Volga-Don Canal.  Approximately 89% of cargo shipped from the Caspian Sea is shipped westward.  The cargo is then sent all over the world.</a:t>
            </a:r>
            <a:endParaRPr dirty="0"/>
          </a:p>
        </p:txBody>
      </p:sp>
    </p:spTree>
    <p:extLst>
      <p:ext uri="{BB962C8B-B14F-4D97-AF65-F5344CB8AC3E}">
        <p14:creationId xmlns:p14="http://schemas.microsoft.com/office/powerpoint/2010/main" val="286858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62a5b6334b_0_1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First, the students record the year the mussels crossed the continental divide.  Lake Mead Recreational Area along the Colorado River was one of the first locations in the West to become infested with invasive quagga mussels.  Next, the students brainstorm and record the ways in which the mussels can move and spread to new areas.  Write their responses on the board as the students share their ideas.  Next, circle the natural methods of dispersal (water currents, birds, etc.) and point out that most of the dispersal vectors are from human activities.</a:t>
            </a:r>
            <a:endParaRPr dirty="0">
              <a:solidFill>
                <a:schemeClr val="dk1"/>
              </a:solidFill>
            </a:endParaRPr>
          </a:p>
        </p:txBody>
      </p:sp>
      <p:sp>
        <p:nvSpPr>
          <p:cNvPr id="397" name="Google Shape;397;g62a5b6334b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9415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557a711fd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557a711fd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Presenter Notes:</a:t>
            </a:r>
            <a:r>
              <a:rPr lang="en" dirty="0"/>
              <a:t> PEOPLE are the common thread to all of these photos.  We spread AIS all over the world by our recreational habits, transportation of goods, and methods of travel.  Other vectors of AIS dispersal that are always good to mention are water aircraft, non-motorized vs. motorized watercraft, wading and fishing gear, boats with internal bladders, ballast water from ships, shoes, clothing, nets, and ropes.</a:t>
            </a:r>
            <a:endParaRPr dirty="0"/>
          </a:p>
        </p:txBody>
      </p:sp>
    </p:spTree>
    <p:extLst>
      <p:ext uri="{BB962C8B-B14F-4D97-AF65-F5344CB8AC3E}">
        <p14:creationId xmlns:p14="http://schemas.microsoft.com/office/powerpoint/2010/main" val="2980879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2a5b6334b_0_2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The quagga quickly spread down the Colorado River, to Southern California, and to Colorado.  Whereas, the zebra mussels spread to northern California and Utah.</a:t>
            </a:r>
            <a:endParaRPr dirty="0">
              <a:solidFill>
                <a:schemeClr val="dk1"/>
              </a:solidFill>
            </a:endParaRPr>
          </a:p>
        </p:txBody>
      </p:sp>
      <p:sp>
        <p:nvSpPr>
          <p:cNvPr id="415" name="Google Shape;415;g62a5b6334b_0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3673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62a5b6334b_0_2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The farmers and ranchers in Idaho pushed hard for the inspection stations along the Idaho border to protect their irrigation systems.  Notice, there is one inspection station along the eastern border of Montana.  These inspection stations were created to inspect all of the WESTBOUND vehicles with boats.</a:t>
            </a:r>
            <a:endParaRPr dirty="0">
              <a:solidFill>
                <a:schemeClr val="dk1"/>
              </a:solidFill>
            </a:endParaRPr>
          </a:p>
        </p:txBody>
      </p:sp>
      <p:sp>
        <p:nvSpPr>
          <p:cNvPr id="420" name="Google Shape;420;g62a5b6334b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1447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62a5b6334b_0_2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Notice the increase in inspection stations and the slower spread of the mussels in the west.</a:t>
            </a:r>
            <a:endParaRPr dirty="0">
              <a:solidFill>
                <a:schemeClr val="dk1"/>
              </a:solidFill>
            </a:endParaRPr>
          </a:p>
        </p:txBody>
      </p:sp>
      <p:sp>
        <p:nvSpPr>
          <p:cNvPr id="431" name="Google Shape;431;g62a5b6334b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5924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62a5b6334b_0_2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Notice the increase in inspection stations and the slower spread of the mussels in the west.  The quagga mussels have now made it to Nevada so an inspection station was added along the California border to protect Lake Tahoe.</a:t>
            </a:r>
            <a:endParaRPr dirty="0">
              <a:solidFill>
                <a:schemeClr val="dk1"/>
              </a:solidFill>
            </a:endParaRPr>
          </a:p>
        </p:txBody>
      </p:sp>
      <p:sp>
        <p:nvSpPr>
          <p:cNvPr id="436" name="Google Shape;436;g62a5b6334b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1627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62a5b6334b_0_2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Notice the increase in inspection stations and the slower spread of the mussels in the west.</a:t>
            </a:r>
            <a:endParaRPr dirty="0">
              <a:solidFill>
                <a:schemeClr val="dk1"/>
              </a:solidFill>
            </a:endParaRPr>
          </a:p>
        </p:txBody>
      </p:sp>
      <p:sp>
        <p:nvSpPr>
          <p:cNvPr id="442" name="Google Shape;442;g62a5b6334b_0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2251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62a5b6334b_0_2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The mussels are still mostly spreading in the east at this time.</a:t>
            </a:r>
            <a:endParaRPr dirty="0">
              <a:solidFill>
                <a:schemeClr val="dk1"/>
              </a:solidFill>
            </a:endParaRPr>
          </a:p>
        </p:txBody>
      </p:sp>
      <p:sp>
        <p:nvSpPr>
          <p:cNvPr id="447" name="Google Shape;447;g62a5b6334b_0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773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2a5b6334b_0_2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Notice the increase in inspection stations and the slower spread of the mussels in the west.</a:t>
            </a:r>
            <a:endParaRPr dirty="0">
              <a:solidFill>
                <a:schemeClr val="dk1"/>
              </a:solidFill>
            </a:endParaRPr>
          </a:p>
        </p:txBody>
      </p:sp>
      <p:sp>
        <p:nvSpPr>
          <p:cNvPr id="452" name="Google Shape;452;g62a5b6334b_0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9969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62a5b6334b_0_2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Notice the increase in inspection stations and the slower spread of the mussels in the west.</a:t>
            </a:r>
            <a:endParaRPr dirty="0">
              <a:solidFill>
                <a:schemeClr val="dk1"/>
              </a:solidFill>
            </a:endParaRPr>
          </a:p>
        </p:txBody>
      </p:sp>
      <p:sp>
        <p:nvSpPr>
          <p:cNvPr id="457" name="Google Shape;457;g62a5b6334b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5676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557a711fd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557a711fd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dirty="0"/>
              <a:t>Presenter Notes:</a:t>
            </a:r>
            <a:r>
              <a:rPr lang="en" dirty="0"/>
              <a:t>  The quagga mussels are native to the Dnieper River that flows into the Black Sea.  </a:t>
            </a:r>
            <a:endParaRPr dirty="0"/>
          </a:p>
        </p:txBody>
      </p:sp>
    </p:spTree>
    <p:extLst>
      <p:ext uri="{BB962C8B-B14F-4D97-AF65-F5344CB8AC3E}">
        <p14:creationId xmlns:p14="http://schemas.microsoft.com/office/powerpoint/2010/main" val="37644720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62a5b6334b_0_2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Thirty years post-introduction, invasive mussels were officially detected in Tiber Reservoir.  Initially, the state found mussel larvae in a sample collected at Canyon Ferry Reservoir, but they now think it was contamination from a net used in Tiber Reservoir.</a:t>
            </a:r>
            <a:endParaRPr dirty="0">
              <a:solidFill>
                <a:schemeClr val="dk1"/>
              </a:solidFill>
            </a:endParaRPr>
          </a:p>
        </p:txBody>
      </p:sp>
      <p:sp>
        <p:nvSpPr>
          <p:cNvPr id="462" name="Google Shape;462;g62a5b6334b_0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5112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62a5b6334b_0_2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The Pacific Northwest improved their inspection station procedures and “Clean, Drain, Dry” campaigns.</a:t>
            </a:r>
            <a:endParaRPr dirty="0">
              <a:solidFill>
                <a:schemeClr val="dk1"/>
              </a:solidFill>
            </a:endParaRPr>
          </a:p>
        </p:txBody>
      </p:sp>
      <p:sp>
        <p:nvSpPr>
          <p:cNvPr id="470" name="Google Shape;470;g62a5b6334b_0_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8725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62a5b6334b_0_26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Ask the students to record whether the inspection stations and “Clean, Drain, Dry” campaigns are working in the northwest and what evidence supports their answer. </a:t>
            </a:r>
            <a:endParaRPr dirty="0">
              <a:solidFill>
                <a:schemeClr val="dk1"/>
              </a:solidFill>
            </a:endParaRPr>
          </a:p>
        </p:txBody>
      </p:sp>
      <p:sp>
        <p:nvSpPr>
          <p:cNvPr id="475" name="Google Shape;475;g62a5b6334b_0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7375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dirty="0">
                <a:solidFill>
                  <a:schemeClr val="dk1"/>
                </a:solidFill>
              </a:rPr>
              <a:t>Presenter Notes:</a:t>
            </a:r>
            <a:r>
              <a:rPr lang="en-US" dirty="0">
                <a:solidFill>
                  <a:schemeClr val="dk1"/>
                </a:solidFill>
              </a:rPr>
              <a:t> Students describe where the mussels have NOT spread to since their introduction.  The mussels have spread to every major watershed in the country. The mussels have NOT spread to New Hampshire, Maine, Rhode Island, South Carolina, Georgia, Florida, New Mexico, Wyoming, Oregon, Washington, Hawaii, or Alaska.</a:t>
            </a:r>
          </a:p>
          <a:p>
            <a:endParaRPr lang="en-US" dirty="0"/>
          </a:p>
        </p:txBody>
      </p:sp>
    </p:spTree>
    <p:extLst>
      <p:ext uri="{BB962C8B-B14F-4D97-AF65-F5344CB8AC3E}">
        <p14:creationId xmlns:p14="http://schemas.microsoft.com/office/powerpoint/2010/main" val="8109217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62a5b6334b_0_2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Ask the students to describe potential invasion barriers that could cause a mussel invasion to fail.  Potential answers: physical barriers (i.e. mountains, deserts), water chemistry (ex. pH, calcium, salinity), competition, predation, water temperature or only one sex arrives in a lake. </a:t>
            </a:r>
            <a:endParaRPr dirty="0">
              <a:solidFill>
                <a:schemeClr val="dk1"/>
              </a:solidFill>
            </a:endParaRPr>
          </a:p>
        </p:txBody>
      </p:sp>
      <p:sp>
        <p:nvSpPr>
          <p:cNvPr id="489" name="Google Shape;489;g62a5b6334b_0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75881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557a711fd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557a711fd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Presenter Notes:</a:t>
            </a:r>
            <a:r>
              <a:rPr lang="en" dirty="0"/>
              <a:t> Water moves across the United States by following the path of least resistance.  There are 11 major river basins in the United States that direct the flow of water to the Pacific Ocean, Hudson Bay, Atlantic Ocean, and Gulf of Mexico.  Rain landing on Triple Divide Peak in Glacier National Park can potentially flow into three different river basins.  As a result, AIS that arrive in NW Montana could spread into these three separate basins.  The Columbia River Basin is the last major river basin in the United States that does not have invasive mussels.  One of the main reasons that zebra and quagga mussels have spread so easily is that their larvae are planktonic, so they can drift and be moved quickly from place to place through water currents, streams, and rivers.  Once the adult zebra or quagga mussels get established in an area their larvae can be spread easily in small amounts of water.</a:t>
            </a:r>
            <a:endParaRPr dirty="0"/>
          </a:p>
        </p:txBody>
      </p:sp>
    </p:spTree>
    <p:extLst>
      <p:ext uri="{BB962C8B-B14F-4D97-AF65-F5344CB8AC3E}">
        <p14:creationId xmlns:p14="http://schemas.microsoft.com/office/powerpoint/2010/main" val="30500282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5f898688b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5f898688b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Presenter Notes:</a:t>
            </a:r>
            <a:r>
              <a:rPr lang="en" dirty="0"/>
              <a:t> Students work in groups or individually using the maps in the classroom.  Explain to the students that the invasive mussels are NOT currently in the Flathead River Basin, but that they could potentially be introduced at anytime.  Students select a point of introduction for the invasive mussels on the Flathead </a:t>
            </a:r>
            <a:r>
              <a:rPr lang="en-US" dirty="0"/>
              <a:t>Lake Region</a:t>
            </a:r>
            <a:r>
              <a:rPr lang="en" dirty="0"/>
              <a:t> Map. </a:t>
            </a:r>
            <a:endParaRPr dirty="0"/>
          </a:p>
        </p:txBody>
      </p:sp>
    </p:spTree>
    <p:extLst>
      <p:ext uri="{BB962C8B-B14F-4D97-AF65-F5344CB8AC3E}">
        <p14:creationId xmlns:p14="http://schemas.microsoft.com/office/powerpoint/2010/main" val="17100406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557a711fd2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557a711fd2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Presenter Notes:</a:t>
            </a:r>
            <a:r>
              <a:rPr lang="en" dirty="0"/>
              <a:t> Students track the path of dispersal from the point of introduction. </a:t>
            </a:r>
            <a:endParaRPr dirty="0"/>
          </a:p>
        </p:txBody>
      </p:sp>
    </p:spTree>
    <p:extLst>
      <p:ext uri="{BB962C8B-B14F-4D97-AF65-F5344CB8AC3E}">
        <p14:creationId xmlns:p14="http://schemas.microsoft.com/office/powerpoint/2010/main" val="2963734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557a711fd2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557a711fd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Presenter Notes:</a:t>
            </a:r>
            <a:r>
              <a:rPr lang="en" dirty="0"/>
              <a:t> Students explain how the aquatic environment could be impacted by a mussel invasion.  </a:t>
            </a:r>
            <a:endParaRPr dirty="0"/>
          </a:p>
        </p:txBody>
      </p:sp>
    </p:spTree>
    <p:extLst>
      <p:ext uri="{BB962C8B-B14F-4D97-AF65-F5344CB8AC3E}">
        <p14:creationId xmlns:p14="http://schemas.microsoft.com/office/powerpoint/2010/main" val="27342304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57cbde59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57cbde59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Presenter Notes:</a:t>
            </a:r>
            <a:r>
              <a:rPr lang="en" dirty="0"/>
              <a:t> Students think of a personal connection and explain how a mussel invasion could potentially impact someone they know. </a:t>
            </a:r>
            <a:endParaRPr dirty="0"/>
          </a:p>
        </p:txBody>
      </p:sp>
    </p:spTree>
    <p:extLst>
      <p:ext uri="{BB962C8B-B14F-4D97-AF65-F5344CB8AC3E}">
        <p14:creationId xmlns:p14="http://schemas.microsoft.com/office/powerpoint/2010/main" val="390229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557a711fd2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557a711fd2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dirty="0"/>
              <a:t>Presenter Notes:</a:t>
            </a:r>
            <a:r>
              <a:rPr lang="en" dirty="0"/>
              <a:t>  The zebra and quagga mussel are very similar in size.  Both can have stripes with great variation in color.  When placed on a table, the triangular quagga shell will sit upright, whereas the rounder quagga shell will fall down.  The incurrent siphon brings water into the mussel’s body, the food is filtered out, and then the wastewater is released through the excurrent siphon.  Each adult mussel can filter up to 1 liter of water per day.  </a:t>
            </a:r>
            <a:r>
              <a:rPr lang="en" b="1" dirty="0"/>
              <a:t>One adult female can release up to 40,000 eggs in one round of reproduction (~1 million eggs/year)</a:t>
            </a:r>
            <a:r>
              <a:rPr lang="en" dirty="0"/>
              <a:t>.  The eggs and sperm are released from the excurrent siphon into the surrounding water where they combine.  The fertilized eggs grow into larval veligers.  </a:t>
            </a:r>
            <a:r>
              <a:rPr lang="en" b="1" dirty="0"/>
              <a:t>These microscopic, planktonic larvae drift with the water currents for up to a month and can be transported great distances</a:t>
            </a:r>
            <a:r>
              <a:rPr lang="en" dirty="0"/>
              <a:t>.</a:t>
            </a:r>
            <a:endParaRPr dirty="0"/>
          </a:p>
        </p:txBody>
      </p:sp>
    </p:spTree>
    <p:extLst>
      <p:ext uri="{BB962C8B-B14F-4D97-AF65-F5344CB8AC3E}">
        <p14:creationId xmlns:p14="http://schemas.microsoft.com/office/powerpoint/2010/main" val="34534184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557a711fd2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557a711fd2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Presenter Notes:</a:t>
            </a:r>
            <a:r>
              <a:rPr lang="en" dirty="0"/>
              <a:t> Students select a topic from the list below and then use details from the map to explain how the Columbian River Basin economy could be impacted by a mussel invasion. Point out that there have been three mussel detections very close to the boundaries of this river basin.</a:t>
            </a:r>
            <a:endParaRPr dirty="0"/>
          </a:p>
          <a:p>
            <a:pPr marL="457200" marR="12700" lvl="0" indent="-317500" algn="l" rtl="0">
              <a:lnSpc>
                <a:spcPct val="100000"/>
              </a:lnSpc>
              <a:spcBef>
                <a:spcPts val="0"/>
              </a:spcBef>
              <a:spcAft>
                <a:spcPts val="0"/>
              </a:spcAft>
              <a:buSzPts val="1400"/>
              <a:buFont typeface="Calibri"/>
              <a:buChar char="●"/>
            </a:pPr>
            <a:r>
              <a:rPr lang="en" dirty="0">
                <a:latin typeface="Calibri"/>
                <a:ea typeface="Calibri"/>
                <a:cs typeface="Calibri"/>
                <a:sym typeface="Calibri"/>
              </a:rPr>
              <a:t>Hydroelectric Dams</a:t>
            </a:r>
            <a:endParaRPr dirty="0">
              <a:latin typeface="Calibri"/>
              <a:ea typeface="Calibri"/>
              <a:cs typeface="Calibri"/>
              <a:sym typeface="Calibri"/>
            </a:endParaRPr>
          </a:p>
          <a:p>
            <a:pPr marL="457200" marR="12700" lvl="0" indent="-317500" algn="l" rtl="0">
              <a:lnSpc>
                <a:spcPct val="100000"/>
              </a:lnSpc>
              <a:spcBef>
                <a:spcPts val="0"/>
              </a:spcBef>
              <a:spcAft>
                <a:spcPts val="0"/>
              </a:spcAft>
              <a:buSzPts val="1400"/>
              <a:buFont typeface="Calibri"/>
              <a:buChar char="●"/>
            </a:pPr>
            <a:r>
              <a:rPr lang="en" dirty="0">
                <a:latin typeface="Calibri"/>
                <a:ea typeface="Calibri"/>
                <a:cs typeface="Calibri"/>
                <a:sym typeface="Calibri"/>
              </a:rPr>
              <a:t>Farming/Irrigation</a:t>
            </a:r>
            <a:endParaRPr dirty="0">
              <a:latin typeface="Calibri"/>
              <a:ea typeface="Calibri"/>
              <a:cs typeface="Calibri"/>
              <a:sym typeface="Calibri"/>
            </a:endParaRPr>
          </a:p>
          <a:p>
            <a:pPr marL="457200" marR="12700" lvl="0" indent="-317500" algn="l" rtl="0">
              <a:lnSpc>
                <a:spcPct val="100000"/>
              </a:lnSpc>
              <a:spcBef>
                <a:spcPts val="0"/>
              </a:spcBef>
              <a:spcAft>
                <a:spcPts val="0"/>
              </a:spcAft>
              <a:buSzPts val="1400"/>
              <a:buFont typeface="Calibri"/>
              <a:buChar char="●"/>
            </a:pPr>
            <a:r>
              <a:rPr lang="en" dirty="0">
                <a:latin typeface="Calibri"/>
                <a:ea typeface="Calibri"/>
                <a:cs typeface="Calibri"/>
                <a:sym typeface="Calibri"/>
              </a:rPr>
              <a:t>Real Estate</a:t>
            </a:r>
            <a:endParaRPr dirty="0">
              <a:latin typeface="Calibri"/>
              <a:ea typeface="Calibri"/>
              <a:cs typeface="Calibri"/>
              <a:sym typeface="Calibri"/>
            </a:endParaRPr>
          </a:p>
          <a:p>
            <a:pPr marL="457200" marR="12700" lvl="0" indent="-317500" algn="l" rtl="0">
              <a:lnSpc>
                <a:spcPct val="100000"/>
              </a:lnSpc>
              <a:spcBef>
                <a:spcPts val="0"/>
              </a:spcBef>
              <a:spcAft>
                <a:spcPts val="0"/>
              </a:spcAft>
              <a:buSzPts val="1400"/>
              <a:buFont typeface="Calibri"/>
              <a:buChar char="●"/>
            </a:pPr>
            <a:r>
              <a:rPr lang="en" dirty="0">
                <a:latin typeface="Calibri"/>
                <a:ea typeface="Calibri"/>
                <a:cs typeface="Calibri"/>
                <a:sym typeface="Calibri"/>
              </a:rPr>
              <a:t>Restaurants</a:t>
            </a:r>
            <a:endParaRPr dirty="0">
              <a:latin typeface="Calibri"/>
              <a:ea typeface="Calibri"/>
              <a:cs typeface="Calibri"/>
              <a:sym typeface="Calibri"/>
            </a:endParaRPr>
          </a:p>
          <a:p>
            <a:pPr marL="457200" marR="12700" lvl="0" indent="-317500" algn="l" rtl="0">
              <a:lnSpc>
                <a:spcPct val="100000"/>
              </a:lnSpc>
              <a:spcBef>
                <a:spcPts val="0"/>
              </a:spcBef>
              <a:spcAft>
                <a:spcPts val="0"/>
              </a:spcAft>
              <a:buSzPts val="1400"/>
              <a:buFont typeface="Calibri"/>
              <a:buChar char="●"/>
            </a:pPr>
            <a:r>
              <a:rPr lang="en" dirty="0">
                <a:latin typeface="Calibri"/>
                <a:ea typeface="Calibri"/>
                <a:cs typeface="Calibri"/>
                <a:sym typeface="Calibri"/>
              </a:rPr>
              <a:t>Tourism</a:t>
            </a:r>
            <a:endParaRPr dirty="0">
              <a:latin typeface="Calibri"/>
              <a:ea typeface="Calibri"/>
              <a:cs typeface="Calibri"/>
              <a:sym typeface="Calibri"/>
            </a:endParaRPr>
          </a:p>
          <a:p>
            <a:pPr marL="457200" marR="12700" lvl="0" indent="-317500" algn="l" rtl="0">
              <a:lnSpc>
                <a:spcPct val="100000"/>
              </a:lnSpc>
              <a:spcBef>
                <a:spcPts val="0"/>
              </a:spcBef>
              <a:spcAft>
                <a:spcPts val="0"/>
              </a:spcAft>
              <a:buSzPts val="1400"/>
              <a:buFont typeface="Calibri"/>
              <a:buChar char="●"/>
            </a:pPr>
            <a:r>
              <a:rPr lang="en" dirty="0">
                <a:latin typeface="Calibri"/>
                <a:ea typeface="Calibri"/>
                <a:cs typeface="Calibri"/>
                <a:sym typeface="Calibri"/>
              </a:rPr>
              <a:t>AIS Monitoring &amp; Prevention</a:t>
            </a:r>
            <a:endParaRPr dirty="0">
              <a:latin typeface="Calibri"/>
              <a:ea typeface="Calibri"/>
              <a:cs typeface="Calibri"/>
              <a:sym typeface="Calibri"/>
            </a:endParaRPr>
          </a:p>
          <a:p>
            <a:pPr marL="457200" marR="12700" lvl="0" indent="-317500" algn="l" rtl="0">
              <a:lnSpc>
                <a:spcPct val="100000"/>
              </a:lnSpc>
              <a:spcBef>
                <a:spcPts val="0"/>
              </a:spcBef>
              <a:spcAft>
                <a:spcPts val="0"/>
              </a:spcAft>
              <a:buSzPts val="1400"/>
              <a:buFont typeface="Calibri"/>
              <a:buChar char="●"/>
            </a:pPr>
            <a:r>
              <a:rPr lang="en" dirty="0">
                <a:latin typeface="Calibri"/>
                <a:ea typeface="Calibri"/>
                <a:cs typeface="Calibri"/>
                <a:sym typeface="Calibri"/>
              </a:rPr>
              <a:t>Recreation (ex. fishing, rafting, swimming, sailing, boating, camping, etc.)</a:t>
            </a:r>
            <a:endParaRPr dirty="0"/>
          </a:p>
        </p:txBody>
      </p:sp>
    </p:spTree>
    <p:extLst>
      <p:ext uri="{BB962C8B-B14F-4D97-AF65-F5344CB8AC3E}">
        <p14:creationId xmlns:p14="http://schemas.microsoft.com/office/powerpoint/2010/main" val="42177531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557a711fd2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557a711fd2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dirty="0"/>
              <a:t>Presenter Notes:</a:t>
            </a:r>
            <a:r>
              <a:rPr lang="en" dirty="0"/>
              <a:t>  Students wrap up by explaining in their own words why we should care about a potential mussel invasion since we live near the headwaters of the Columbia River Basin.</a:t>
            </a:r>
            <a:endParaRPr dirty="0"/>
          </a:p>
        </p:txBody>
      </p:sp>
    </p:spTree>
    <p:extLst>
      <p:ext uri="{BB962C8B-B14F-4D97-AF65-F5344CB8AC3E}">
        <p14:creationId xmlns:p14="http://schemas.microsoft.com/office/powerpoint/2010/main" val="3676731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57a711fd2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57a711fd2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Presenter Notes:  </a:t>
            </a:r>
            <a:r>
              <a:rPr lang="en" dirty="0"/>
              <a:t> Unlike native mussels found in Montana, the adult zebra and quagga mussels </a:t>
            </a:r>
            <a:r>
              <a:rPr lang="en" b="1" dirty="0"/>
              <a:t>attach to surfaces with byssal threads</a:t>
            </a:r>
            <a:r>
              <a:rPr lang="en" dirty="0"/>
              <a:t>, which allows them to be transported great distances as hitchhikers on man-made objects. They can stay alive outside of water for up to 5 days.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Dneiper River, Black, Caspian, and Azov Seas are all freshwater locations.  Ask the students to share how they think the freshwater mussels were transported across the salty ocean and introduced to the freshwater Great Lakes in the United States. </a:t>
            </a:r>
            <a:endParaRPr dirty="0"/>
          </a:p>
        </p:txBody>
      </p:sp>
    </p:spTree>
    <p:extLst>
      <p:ext uri="{BB962C8B-B14F-4D97-AF65-F5344CB8AC3E}">
        <p14:creationId xmlns:p14="http://schemas.microsoft.com/office/powerpoint/2010/main" val="205352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557a711fd2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557a711fd2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Presenter Notes:</a:t>
            </a:r>
            <a:r>
              <a:rPr lang="en" dirty="0"/>
              <a:t> The mussel larvae can get pumped into the ballast tanks of cargo ships and unintentionally transported to new ports.  The ships add ballast water to keep them from tipping over when they have less cargo loaded. </a:t>
            </a:r>
            <a:endParaRPr dirty="0"/>
          </a:p>
          <a:p>
            <a:pPr marL="0" lvl="0" indent="0" algn="l" rtl="0">
              <a:spcBef>
                <a:spcPts val="0"/>
              </a:spcBef>
              <a:spcAft>
                <a:spcPts val="0"/>
              </a:spcAft>
              <a:buNone/>
            </a:pPr>
            <a:endParaRPr dirty="0"/>
          </a:p>
          <a:p>
            <a:pPr marL="0" lvl="0" indent="0" algn="l" rtl="0">
              <a:lnSpc>
                <a:spcPct val="115000"/>
              </a:lnSpc>
              <a:spcBef>
                <a:spcPts val="0"/>
              </a:spcBef>
              <a:spcAft>
                <a:spcPts val="0"/>
              </a:spcAft>
              <a:buNone/>
            </a:pPr>
            <a:r>
              <a:rPr lang="en" dirty="0"/>
              <a:t>Explain to the students that the two sinks in your classroom (or two large bowls) represent the Black Sea and Lake Erie.  Explain that the plastic water bottle represents a cargo ship.  Walk the empty water bottle (cargo ship) to the “Black Sea” sink/bowl and explain how it would float too high when not loaded with cargo.   Fill the “empty ship” with “ballast water” at the port and explain that as the cargo is loaded some water is released at port.  Walk the loaded ship across the room to the other sink/bowl and explain as you go that the ship is traveling from the Black Sea to the Mediterranean Sea and eventually out across Atlantic Ocean to the St. Lawrence River (Seaway).  The ship will then arrive at the “Lake Erie” sink or bowl and again add ballast water as it unloads the cargo.  When the new cargo is loaded at the new port the ballast from the Black Sea is then released into Lake Erie.</a:t>
            </a:r>
            <a:endParaRPr dirty="0"/>
          </a:p>
        </p:txBody>
      </p:sp>
    </p:spTree>
    <p:extLst>
      <p:ext uri="{BB962C8B-B14F-4D97-AF65-F5344CB8AC3E}">
        <p14:creationId xmlns:p14="http://schemas.microsoft.com/office/powerpoint/2010/main" val="1615413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62a5b6334b_0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Presentation Notes: </a:t>
            </a:r>
            <a:r>
              <a:rPr lang="en" dirty="0">
                <a:solidFill>
                  <a:schemeClr val="dk1"/>
                </a:solidFill>
              </a:rPr>
              <a:t> Explain that you will be flipping through mussel distribution maps that display the new mussel detections starting from when the zebra mussels first arrived in the U.S.  Identify the map key, and quickly describe how the cargo ships get to the Great Lakes through the St. Lawrence River or through the Erie Canal located along the Hudson River.  Review the names of the Great Lakes, and point out that the lakes are all connected. Ask the students to record the year the zebra mussels first arrived on their worksheet (1986) and to make a prediction and record where they think the mussels will spread to first. </a:t>
            </a:r>
            <a:endParaRPr dirty="0">
              <a:solidFill>
                <a:schemeClr val="dk1"/>
              </a:solidFill>
            </a:endParaRPr>
          </a:p>
        </p:txBody>
      </p:sp>
      <p:sp>
        <p:nvSpPr>
          <p:cNvPr id="270" name="Google Shape;270;g62a5b6334b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360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62a5b6334b_0_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Presenter Notes:</a:t>
            </a:r>
            <a:r>
              <a:rPr lang="en" dirty="0">
                <a:solidFill>
                  <a:schemeClr val="dk1"/>
                </a:solidFill>
              </a:rPr>
              <a:t> The mussels have stayed in the Lake Erie area.</a:t>
            </a:r>
            <a:endParaRPr dirty="0">
              <a:solidFill>
                <a:schemeClr val="dk1"/>
              </a:solidFill>
            </a:endParaRPr>
          </a:p>
        </p:txBody>
      </p:sp>
      <p:sp>
        <p:nvSpPr>
          <p:cNvPr id="280" name="Google Shape;280;g62a5b6334b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596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1"/>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sp>
        <p:nvSpPr>
          <p:cNvPr id="61" name="Google Shape;61;p12"/>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2"/>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63" name="Google Shape;63;p12"/>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4" name="Google Shape;6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7" name="Google Shape;67;p13"/>
          <p:cNvSpPr txBox="1"/>
          <p:nvPr/>
        </p:nvSpPr>
        <p:spPr>
          <a:xfrm>
            <a:off x="105450" y="4549369"/>
            <a:ext cx="8933100" cy="507300"/>
          </a:xfrm>
          <a:prstGeom prst="rect">
            <a:avLst/>
          </a:prstGeom>
          <a:solidFill>
            <a:srgbClr val="FFFFFF"/>
          </a:solidFill>
          <a:ln>
            <a:noFill/>
          </a:ln>
        </p:spPr>
        <p:txBody>
          <a:bodyPr spcFirstLastPara="1" wrap="square" lIns="0" tIns="91425" rIns="91425" bIns="91425" anchor="ctr" anchorCtr="0">
            <a:noAutofit/>
          </a:bodyPr>
          <a:lstStyle/>
          <a:p>
            <a:pPr marL="1828800" lvl="0" indent="457200" algn="l" rtl="0">
              <a:lnSpc>
                <a:spcPct val="115000"/>
              </a:lnSpc>
              <a:spcBef>
                <a:spcPts val="0"/>
              </a:spcBef>
              <a:spcAft>
                <a:spcPts val="0"/>
              </a:spcAft>
              <a:buClr>
                <a:srgbClr val="000000"/>
              </a:buClr>
              <a:buSzPts val="1100"/>
              <a:buFont typeface="Arial"/>
              <a:buNone/>
            </a:pPr>
            <a:r>
              <a:rPr lang="en" sz="850">
                <a:solidFill>
                  <a:srgbClr val="999999"/>
                </a:solidFill>
              </a:rPr>
              <a:t>    © 2019 AIS Unit created by the Flathead Lake Biological Station and the Flathead Lakers.  Funded </a:t>
            </a:r>
            <a:endParaRPr sz="850">
              <a:solidFill>
                <a:srgbClr val="999999"/>
              </a:solidFill>
            </a:endParaRPr>
          </a:p>
          <a:p>
            <a:pPr marL="1828800" lvl="0" indent="457200" algn="l" rtl="0">
              <a:lnSpc>
                <a:spcPct val="115000"/>
              </a:lnSpc>
              <a:spcBef>
                <a:spcPts val="0"/>
              </a:spcBef>
              <a:spcAft>
                <a:spcPts val="0"/>
              </a:spcAft>
              <a:buClr>
                <a:srgbClr val="000000"/>
              </a:buClr>
              <a:buSzPts val="1100"/>
              <a:buFont typeface="Arial"/>
              <a:buNone/>
            </a:pPr>
            <a:r>
              <a:rPr lang="en" sz="850">
                <a:solidFill>
                  <a:srgbClr val="999999"/>
                </a:solidFill>
              </a:rPr>
              <a:t>    by the Montana Department of Natural Resources and Conservation, FLBS, and Flathead Lakers.</a:t>
            </a:r>
            <a:endParaRPr sz="850">
              <a:solidFill>
                <a:srgbClr val="999999"/>
              </a:solidFill>
            </a:endParaRPr>
          </a:p>
        </p:txBody>
      </p:sp>
      <p:pic>
        <p:nvPicPr>
          <p:cNvPr id="68" name="Google Shape;68;p13"/>
          <p:cNvPicPr preferRelativeResize="0"/>
          <p:nvPr/>
        </p:nvPicPr>
        <p:blipFill>
          <a:blip r:embed="rId2" cstate="screen">
            <a:alphaModFix/>
            <a:extLst>
              <a:ext uri="{28A0092B-C50C-407E-A947-70E740481C1C}">
                <a14:useLocalDpi xmlns:a14="http://schemas.microsoft.com/office/drawing/2010/main" val="0"/>
              </a:ext>
            </a:extLst>
          </a:blip>
          <a:stretch>
            <a:fillRect/>
          </a:stretch>
        </p:blipFill>
        <p:spPr>
          <a:xfrm>
            <a:off x="384475" y="4587281"/>
            <a:ext cx="1122030" cy="431550"/>
          </a:xfrm>
          <a:prstGeom prst="rect">
            <a:avLst/>
          </a:prstGeom>
          <a:noFill/>
          <a:ln>
            <a:noFill/>
          </a:ln>
        </p:spPr>
      </p:pic>
      <p:pic>
        <p:nvPicPr>
          <p:cNvPr id="69" name="Google Shape;69;p13"/>
          <p:cNvPicPr preferRelativeResize="0"/>
          <p:nvPr/>
        </p:nvPicPr>
        <p:blipFill>
          <a:blip r:embed="rId3" cstate="screen">
            <a:alphaModFix/>
            <a:extLst>
              <a:ext uri="{28A0092B-C50C-407E-A947-70E740481C1C}">
                <a14:useLocalDpi xmlns:a14="http://schemas.microsoft.com/office/drawing/2010/main" val="0"/>
              </a:ext>
            </a:extLst>
          </a:blip>
          <a:stretch>
            <a:fillRect/>
          </a:stretch>
        </p:blipFill>
        <p:spPr>
          <a:xfrm>
            <a:off x="1772100" y="4587281"/>
            <a:ext cx="431550" cy="431550"/>
          </a:xfrm>
          <a:prstGeom prst="rect">
            <a:avLst/>
          </a:prstGeom>
          <a:noFill/>
          <a:ln>
            <a:noFill/>
          </a:ln>
        </p:spPr>
      </p:pic>
      <p:pic>
        <p:nvPicPr>
          <p:cNvPr id="70" name="Google Shape;70;p13"/>
          <p:cNvPicPr preferRelativeResize="0"/>
          <p:nvPr/>
        </p:nvPicPr>
        <p:blipFill>
          <a:blip r:embed="rId4" cstate="screen">
            <a:alphaModFix/>
            <a:extLst>
              <a:ext uri="{28A0092B-C50C-407E-A947-70E740481C1C}">
                <a14:useLocalDpi xmlns:a14="http://schemas.microsoft.com/office/drawing/2010/main" val="0"/>
              </a:ext>
            </a:extLst>
          </a:blip>
          <a:stretch>
            <a:fillRect/>
          </a:stretch>
        </p:blipFill>
        <p:spPr>
          <a:xfrm>
            <a:off x="8311722" y="4606554"/>
            <a:ext cx="393000" cy="393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5"/>
        <p:cNvGrpSpPr/>
        <p:nvPr/>
      </p:nvGrpSpPr>
      <p:grpSpPr>
        <a:xfrm>
          <a:off x="0" y="0"/>
          <a:ext cx="0" cy="0"/>
          <a:chOff x="0" y="0"/>
          <a:chExt cx="0" cy="0"/>
        </a:xfrm>
      </p:grpSpPr>
      <p:sp>
        <p:nvSpPr>
          <p:cNvPr id="76" name="Google Shape;76;p15"/>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77" name="Google Shape;77;p15"/>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78" name="Google Shape;78;p15"/>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79" name="Google Shape;79;p15"/>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80" name="Google Shape;80;p15"/>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81" name="Google Shape;8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
        <p:cNvGrpSpPr/>
        <p:nvPr/>
      </p:nvGrpSpPr>
      <p:grpSpPr>
        <a:xfrm>
          <a:off x="0" y="0"/>
          <a:ext cx="0" cy="0"/>
          <a:chOff x="0" y="0"/>
          <a:chExt cx="0" cy="0"/>
        </a:xfrm>
      </p:grpSpPr>
      <p:cxnSp>
        <p:nvCxnSpPr>
          <p:cNvPr id="83" name="Google Shape;83;p16"/>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84" name="Google Shape;84;p16"/>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85" name="Google Shape;8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6"/>
        <p:cNvGrpSpPr/>
        <p:nvPr/>
      </p:nvGrpSpPr>
      <p:grpSpPr>
        <a:xfrm>
          <a:off x="0" y="0"/>
          <a:ext cx="0" cy="0"/>
          <a:chOff x="0" y="0"/>
          <a:chExt cx="0" cy="0"/>
        </a:xfrm>
      </p:grpSpPr>
      <p:cxnSp>
        <p:nvCxnSpPr>
          <p:cNvPr id="87" name="Google Shape;87;p17"/>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88" name="Google Shape;88;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 name="Google Shape;89;p1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90" name="Google Shape;9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cxnSp>
        <p:nvCxnSpPr>
          <p:cNvPr id="92" name="Google Shape;92;p18"/>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93" name="Google Shape;93;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4" name="Google Shape;94;p18"/>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5" name="Google Shape;95;p18"/>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6" name="Google Shape;9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1615750" y="385528"/>
            <a:ext cx="6987900" cy="50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9" name="Google Shape;9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0" name="Google Shape;100;p19"/>
          <p:cNvSpPr/>
          <p:nvPr/>
        </p:nvSpPr>
        <p:spPr>
          <a:xfrm>
            <a:off x="182475" y="156825"/>
            <a:ext cx="1071600" cy="930000"/>
          </a:xfrm>
          <a:prstGeom prst="frame">
            <a:avLst>
              <a:gd name="adj1" fmla="val 8120"/>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9"/>
          <p:cNvSpPr/>
          <p:nvPr/>
        </p:nvSpPr>
        <p:spPr>
          <a:xfrm>
            <a:off x="361650" y="284306"/>
            <a:ext cx="723300" cy="683100"/>
          </a:xfrm>
          <a:prstGeom prst="rect">
            <a:avLst/>
          </a:prstGeom>
          <a:solidFill>
            <a:srgbClr val="1EBED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 name="Google Shape;102;p19"/>
          <p:cNvPicPr preferRelativeResize="0"/>
          <p:nvPr/>
        </p:nvPicPr>
        <p:blipFill>
          <a:blip r:embed="rId2" cstate="screen">
            <a:alphaModFix/>
            <a:extLst>
              <a:ext uri="{28A0092B-C50C-407E-A947-70E740481C1C}">
                <a14:useLocalDpi xmlns:a14="http://schemas.microsoft.com/office/drawing/2010/main" val="0"/>
              </a:ext>
            </a:extLst>
          </a:blip>
          <a:stretch>
            <a:fillRect/>
          </a:stretch>
        </p:blipFill>
        <p:spPr>
          <a:xfrm>
            <a:off x="432878" y="350226"/>
            <a:ext cx="567437" cy="5714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1691950" y="393188"/>
            <a:ext cx="6987900" cy="50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 name="Google Shape;10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06" name="Google Shape;106;p20"/>
          <p:cNvPicPr preferRelativeResize="0"/>
          <p:nvPr/>
        </p:nvPicPr>
        <p:blipFill>
          <a:blip r:embed="rId2" cstate="screen">
            <a:alphaModFix/>
            <a:extLst>
              <a:ext uri="{28A0092B-C50C-407E-A947-70E740481C1C}">
                <a14:useLocalDpi xmlns:a14="http://schemas.microsoft.com/office/drawing/2010/main" val="0"/>
              </a:ext>
            </a:extLst>
          </a:blip>
          <a:stretch>
            <a:fillRect/>
          </a:stretch>
        </p:blipFill>
        <p:spPr>
          <a:xfrm>
            <a:off x="548296" y="365101"/>
            <a:ext cx="502312" cy="644812"/>
          </a:xfrm>
          <a:prstGeom prst="rect">
            <a:avLst/>
          </a:prstGeom>
          <a:noFill/>
          <a:ln>
            <a:noFill/>
          </a:ln>
        </p:spPr>
      </p:pic>
      <p:sp>
        <p:nvSpPr>
          <p:cNvPr id="107" name="Google Shape;107;p20"/>
          <p:cNvSpPr/>
          <p:nvPr/>
        </p:nvSpPr>
        <p:spPr>
          <a:xfrm>
            <a:off x="334875" y="213975"/>
            <a:ext cx="8599200" cy="924300"/>
          </a:xfrm>
          <a:prstGeom prst="frame">
            <a:avLst>
              <a:gd name="adj1" fmla="val 8120"/>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8"/>
        <p:cNvGrpSpPr/>
        <p:nvPr/>
      </p:nvGrpSpPr>
      <p:grpSpPr>
        <a:xfrm>
          <a:off x="0" y="0"/>
          <a:ext cx="0" cy="0"/>
          <a:chOff x="0" y="0"/>
          <a:chExt cx="0" cy="0"/>
        </a:xfrm>
      </p:grpSpPr>
      <p:cxnSp>
        <p:nvCxnSpPr>
          <p:cNvPr id="109" name="Google Shape;109;p21"/>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110" name="Google Shape;110;p21"/>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1" name="Google Shape;111;p21"/>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2" name="Google Shape;11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5" name="Google Shape;11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6"/>
        <p:cNvGrpSpPr/>
        <p:nvPr/>
      </p:nvGrpSpPr>
      <p:grpSpPr>
        <a:xfrm>
          <a:off x="0" y="0"/>
          <a:ext cx="0" cy="0"/>
          <a:chOff x="0" y="0"/>
          <a:chExt cx="0" cy="0"/>
        </a:xfrm>
      </p:grpSpPr>
      <p:sp>
        <p:nvSpPr>
          <p:cNvPr id="117" name="Google Shape;117;p23"/>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 name="Google Shape;118;p23"/>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119" name="Google Shape;119;p23"/>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120" name="Google Shape;120;p2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5"/>
              </a:buClr>
              <a:buSzPts val="2100"/>
              <a:buNone/>
              <a:defRPr sz="2100">
                <a:solidFill>
                  <a:schemeClr val="accent5"/>
                </a:solidFill>
              </a:defRPr>
            </a:lvl1pPr>
            <a:lvl2pPr lvl="1" algn="ctr" rtl="0">
              <a:lnSpc>
                <a:spcPct val="100000"/>
              </a:lnSpc>
              <a:spcBef>
                <a:spcPts val="0"/>
              </a:spcBef>
              <a:spcAft>
                <a:spcPts val="0"/>
              </a:spcAft>
              <a:buClr>
                <a:schemeClr val="accent5"/>
              </a:buClr>
              <a:buSzPts val="2100"/>
              <a:buNone/>
              <a:defRPr sz="2100">
                <a:solidFill>
                  <a:schemeClr val="accent5"/>
                </a:solidFill>
              </a:defRPr>
            </a:lvl2pPr>
            <a:lvl3pPr lvl="2" algn="ctr" rtl="0">
              <a:lnSpc>
                <a:spcPct val="100000"/>
              </a:lnSpc>
              <a:spcBef>
                <a:spcPts val="0"/>
              </a:spcBef>
              <a:spcAft>
                <a:spcPts val="0"/>
              </a:spcAft>
              <a:buClr>
                <a:schemeClr val="accent5"/>
              </a:buClr>
              <a:buSzPts val="2100"/>
              <a:buNone/>
              <a:defRPr sz="2100">
                <a:solidFill>
                  <a:schemeClr val="accent5"/>
                </a:solidFill>
              </a:defRPr>
            </a:lvl3pPr>
            <a:lvl4pPr lvl="3" algn="ctr" rtl="0">
              <a:lnSpc>
                <a:spcPct val="100000"/>
              </a:lnSpc>
              <a:spcBef>
                <a:spcPts val="0"/>
              </a:spcBef>
              <a:spcAft>
                <a:spcPts val="0"/>
              </a:spcAft>
              <a:buClr>
                <a:schemeClr val="accent5"/>
              </a:buClr>
              <a:buSzPts val="2100"/>
              <a:buNone/>
              <a:defRPr sz="2100">
                <a:solidFill>
                  <a:schemeClr val="accent5"/>
                </a:solidFill>
              </a:defRPr>
            </a:lvl4pPr>
            <a:lvl5pPr lvl="4" algn="ctr" rtl="0">
              <a:lnSpc>
                <a:spcPct val="100000"/>
              </a:lnSpc>
              <a:spcBef>
                <a:spcPts val="0"/>
              </a:spcBef>
              <a:spcAft>
                <a:spcPts val="0"/>
              </a:spcAft>
              <a:buClr>
                <a:schemeClr val="accent5"/>
              </a:buClr>
              <a:buSzPts val="2100"/>
              <a:buNone/>
              <a:defRPr sz="2100">
                <a:solidFill>
                  <a:schemeClr val="accent5"/>
                </a:solidFill>
              </a:defRPr>
            </a:lvl5pPr>
            <a:lvl6pPr lvl="5" algn="ctr" rtl="0">
              <a:lnSpc>
                <a:spcPct val="100000"/>
              </a:lnSpc>
              <a:spcBef>
                <a:spcPts val="0"/>
              </a:spcBef>
              <a:spcAft>
                <a:spcPts val="0"/>
              </a:spcAft>
              <a:buClr>
                <a:schemeClr val="accent5"/>
              </a:buClr>
              <a:buSzPts val="2100"/>
              <a:buNone/>
              <a:defRPr sz="2100">
                <a:solidFill>
                  <a:schemeClr val="accent5"/>
                </a:solidFill>
              </a:defRPr>
            </a:lvl6pPr>
            <a:lvl7pPr lvl="6" algn="ctr" rtl="0">
              <a:lnSpc>
                <a:spcPct val="100000"/>
              </a:lnSpc>
              <a:spcBef>
                <a:spcPts val="0"/>
              </a:spcBef>
              <a:spcAft>
                <a:spcPts val="0"/>
              </a:spcAft>
              <a:buClr>
                <a:schemeClr val="accent5"/>
              </a:buClr>
              <a:buSzPts val="2100"/>
              <a:buNone/>
              <a:defRPr sz="2100">
                <a:solidFill>
                  <a:schemeClr val="accent5"/>
                </a:solidFill>
              </a:defRPr>
            </a:lvl7pPr>
            <a:lvl8pPr lvl="7" algn="ctr" rtl="0">
              <a:lnSpc>
                <a:spcPct val="100000"/>
              </a:lnSpc>
              <a:spcBef>
                <a:spcPts val="0"/>
              </a:spcBef>
              <a:spcAft>
                <a:spcPts val="0"/>
              </a:spcAft>
              <a:buClr>
                <a:schemeClr val="accent5"/>
              </a:buClr>
              <a:buSzPts val="2100"/>
              <a:buNone/>
              <a:defRPr sz="2100">
                <a:solidFill>
                  <a:schemeClr val="accent5"/>
                </a:solidFill>
              </a:defRPr>
            </a:lvl8pPr>
            <a:lvl9pPr lvl="8" algn="ctr" rtl="0">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121" name="Google Shape;121;p2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2" name="Google Shape;12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
        <p:cNvGrpSpPr/>
        <p:nvPr/>
      </p:nvGrpSpPr>
      <p:grpSpPr>
        <a:xfrm>
          <a:off x="0" y="0"/>
          <a:ext cx="0" cy="0"/>
          <a:chOff x="0" y="0"/>
          <a:chExt cx="0" cy="0"/>
        </a:xfrm>
      </p:grpSpPr>
      <p:sp>
        <p:nvSpPr>
          <p:cNvPr id="124" name="Google Shape;124;p24"/>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125" name="Google Shape;12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6"/>
        <p:cNvGrpSpPr/>
        <p:nvPr/>
      </p:nvGrpSpPr>
      <p:grpSpPr>
        <a:xfrm>
          <a:off x="0" y="0"/>
          <a:ext cx="0" cy="0"/>
          <a:chOff x="0" y="0"/>
          <a:chExt cx="0" cy="0"/>
        </a:xfrm>
      </p:grpSpPr>
      <p:sp>
        <p:nvSpPr>
          <p:cNvPr id="127" name="Google Shape;127;p25"/>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5"/>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3000"/>
              <a:buNone/>
              <a:defRPr sz="13000">
                <a:solidFill>
                  <a:schemeClr val="accent5"/>
                </a:solidFill>
              </a:defRPr>
            </a:lvl1pPr>
            <a:lvl2pPr lvl="1" algn="ctr" rtl="0">
              <a:spcBef>
                <a:spcPts val="0"/>
              </a:spcBef>
              <a:spcAft>
                <a:spcPts val="0"/>
              </a:spcAft>
              <a:buClr>
                <a:schemeClr val="accent5"/>
              </a:buClr>
              <a:buSzPts val="13000"/>
              <a:buNone/>
              <a:defRPr sz="13000">
                <a:solidFill>
                  <a:schemeClr val="accent5"/>
                </a:solidFill>
              </a:defRPr>
            </a:lvl2pPr>
            <a:lvl3pPr lvl="2" algn="ctr" rtl="0">
              <a:spcBef>
                <a:spcPts val="0"/>
              </a:spcBef>
              <a:spcAft>
                <a:spcPts val="0"/>
              </a:spcAft>
              <a:buClr>
                <a:schemeClr val="accent5"/>
              </a:buClr>
              <a:buSzPts val="13000"/>
              <a:buNone/>
              <a:defRPr sz="13000">
                <a:solidFill>
                  <a:schemeClr val="accent5"/>
                </a:solidFill>
              </a:defRPr>
            </a:lvl3pPr>
            <a:lvl4pPr lvl="3" algn="ctr" rtl="0">
              <a:spcBef>
                <a:spcPts val="0"/>
              </a:spcBef>
              <a:spcAft>
                <a:spcPts val="0"/>
              </a:spcAft>
              <a:buClr>
                <a:schemeClr val="accent5"/>
              </a:buClr>
              <a:buSzPts val="13000"/>
              <a:buNone/>
              <a:defRPr sz="13000">
                <a:solidFill>
                  <a:schemeClr val="accent5"/>
                </a:solidFill>
              </a:defRPr>
            </a:lvl4pPr>
            <a:lvl5pPr lvl="4" algn="ctr" rtl="0">
              <a:spcBef>
                <a:spcPts val="0"/>
              </a:spcBef>
              <a:spcAft>
                <a:spcPts val="0"/>
              </a:spcAft>
              <a:buClr>
                <a:schemeClr val="accent5"/>
              </a:buClr>
              <a:buSzPts val="13000"/>
              <a:buNone/>
              <a:defRPr sz="13000">
                <a:solidFill>
                  <a:schemeClr val="accent5"/>
                </a:solidFill>
              </a:defRPr>
            </a:lvl5pPr>
            <a:lvl6pPr lvl="5" algn="ctr" rtl="0">
              <a:spcBef>
                <a:spcPts val="0"/>
              </a:spcBef>
              <a:spcAft>
                <a:spcPts val="0"/>
              </a:spcAft>
              <a:buClr>
                <a:schemeClr val="accent5"/>
              </a:buClr>
              <a:buSzPts val="13000"/>
              <a:buNone/>
              <a:defRPr sz="13000">
                <a:solidFill>
                  <a:schemeClr val="accent5"/>
                </a:solidFill>
              </a:defRPr>
            </a:lvl6pPr>
            <a:lvl7pPr lvl="6" algn="ctr" rtl="0">
              <a:spcBef>
                <a:spcPts val="0"/>
              </a:spcBef>
              <a:spcAft>
                <a:spcPts val="0"/>
              </a:spcAft>
              <a:buClr>
                <a:schemeClr val="accent5"/>
              </a:buClr>
              <a:buSzPts val="13000"/>
              <a:buNone/>
              <a:defRPr sz="13000">
                <a:solidFill>
                  <a:schemeClr val="accent5"/>
                </a:solidFill>
              </a:defRPr>
            </a:lvl7pPr>
            <a:lvl8pPr lvl="7" algn="ctr" rtl="0">
              <a:spcBef>
                <a:spcPts val="0"/>
              </a:spcBef>
              <a:spcAft>
                <a:spcPts val="0"/>
              </a:spcAft>
              <a:buClr>
                <a:schemeClr val="accent5"/>
              </a:buClr>
              <a:buSzPts val="13000"/>
              <a:buNone/>
              <a:defRPr sz="13000">
                <a:solidFill>
                  <a:schemeClr val="accent5"/>
                </a:solidFill>
              </a:defRPr>
            </a:lvl8pPr>
            <a:lvl9pPr lvl="8" algn="ctr" rtl="0">
              <a:spcBef>
                <a:spcPts val="0"/>
              </a:spcBef>
              <a:spcAft>
                <a:spcPts val="0"/>
              </a:spcAft>
              <a:buClr>
                <a:schemeClr val="accent5"/>
              </a:buClr>
              <a:buSzPts val="13000"/>
              <a:buNone/>
              <a:defRPr sz="13000">
                <a:solidFill>
                  <a:schemeClr val="accent5"/>
                </a:solidFill>
              </a:defRPr>
            </a:lvl9pPr>
          </a:lstStyle>
          <a:p>
            <a:r>
              <a:t>xx%</a:t>
            </a:r>
          </a:p>
        </p:txBody>
      </p:sp>
      <p:sp>
        <p:nvSpPr>
          <p:cNvPr id="129" name="Google Shape;129;p25"/>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30" name="Google Shape;13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9"/>
        <p:cNvGrpSpPr/>
        <p:nvPr/>
      </p:nvGrpSpPr>
      <p:grpSpPr>
        <a:xfrm>
          <a:off x="0" y="0"/>
          <a:ext cx="0" cy="0"/>
          <a:chOff x="0" y="0"/>
          <a:chExt cx="0" cy="0"/>
        </a:xfrm>
      </p:grpSpPr>
      <p:sp>
        <p:nvSpPr>
          <p:cNvPr id="140" name="Google Shape;140;p2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1" name="Google Shape;141;p28"/>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42" name="Google Shape;142;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3" name="Google Shape;143;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4" name="Google Shape;144;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5"/>
        <p:cNvGrpSpPr/>
        <p:nvPr/>
      </p:nvGrpSpPr>
      <p:grpSpPr>
        <a:xfrm>
          <a:off x="0" y="0"/>
          <a:ext cx="0" cy="0"/>
          <a:chOff x="0" y="0"/>
          <a:chExt cx="0" cy="0"/>
        </a:xfrm>
      </p:grpSpPr>
      <p:sp>
        <p:nvSpPr>
          <p:cNvPr id="146" name="Google Shape;146;p2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7" name="Google Shape;14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8" name="Google Shape;14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9" name="Google Shape;14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2" name="Google Shape;152;p3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3" name="Google Shape;153;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4" name="Google Shape;154;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5" name="Google Shape;155;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6"/>
        <p:cNvGrpSpPr/>
        <p:nvPr/>
      </p:nvGrpSpPr>
      <p:grpSpPr>
        <a:xfrm>
          <a:off x="0" y="0"/>
          <a:ext cx="0" cy="0"/>
          <a:chOff x="0" y="0"/>
          <a:chExt cx="0" cy="0"/>
        </a:xfrm>
      </p:grpSpPr>
      <p:sp>
        <p:nvSpPr>
          <p:cNvPr id="157" name="Google Shape;157;p31"/>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8" name="Google Shape;158;p31"/>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59" name="Google Shape;159;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0" name="Google Shape;160;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1" name="Google Shape;161;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2"/>
        <p:cNvGrpSpPr/>
        <p:nvPr/>
      </p:nvGrpSpPr>
      <p:grpSpPr>
        <a:xfrm>
          <a:off x="0" y="0"/>
          <a:ext cx="0" cy="0"/>
          <a:chOff x="0" y="0"/>
          <a:chExt cx="0" cy="0"/>
        </a:xfrm>
      </p:grpSpPr>
      <p:sp>
        <p:nvSpPr>
          <p:cNvPr id="163" name="Google Shape;163;p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4" name="Google Shape;164;p32"/>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5" name="Google Shape;165;p32"/>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6" name="Google Shape;166;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7" name="Google Shape;167;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8" name="Google Shape;168;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1" name="Google Shape;171;p33"/>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72" name="Google Shape;172;p33"/>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3" name="Google Shape;173;p33"/>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74" name="Google Shape;174;p33"/>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5" name="Google Shape;175;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6" name="Google Shape;176;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7" name="Google Shape;177;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2"/>
        <p:cNvGrpSpPr/>
        <p:nvPr/>
      </p:nvGrpSpPr>
      <p:grpSpPr>
        <a:xfrm>
          <a:off x="0" y="0"/>
          <a:ext cx="0" cy="0"/>
          <a:chOff x="0" y="0"/>
          <a:chExt cx="0" cy="0"/>
        </a:xfrm>
      </p:grpSpPr>
      <p:sp>
        <p:nvSpPr>
          <p:cNvPr id="183" name="Google Shape;183;p3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4" name="Google Shape;184;p35"/>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85" name="Google Shape;185;p35"/>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86" name="Google Shape;186;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7" name="Google Shape;187;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8" name="Google Shape;188;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9"/>
        <p:cNvGrpSpPr/>
        <p:nvPr/>
      </p:nvGrpSpPr>
      <p:grpSpPr>
        <a:xfrm>
          <a:off x="0" y="0"/>
          <a:ext cx="0" cy="0"/>
          <a:chOff x="0" y="0"/>
          <a:chExt cx="0" cy="0"/>
        </a:xfrm>
      </p:grpSpPr>
      <p:sp>
        <p:nvSpPr>
          <p:cNvPr id="190" name="Google Shape;190;p3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1" name="Google Shape;191;p36"/>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92" name="Google Shape;192;p3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93" name="Google Shape;193;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4" name="Google Shape;194;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5" name="Google Shape;195;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6"/>
        <p:cNvGrpSpPr/>
        <p:nvPr/>
      </p:nvGrpSpPr>
      <p:grpSpPr>
        <a:xfrm>
          <a:off x="0" y="0"/>
          <a:ext cx="0" cy="0"/>
          <a:chOff x="0" y="0"/>
          <a:chExt cx="0" cy="0"/>
        </a:xfrm>
      </p:grpSpPr>
      <p:sp>
        <p:nvSpPr>
          <p:cNvPr id="197" name="Google Shape;197;p3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8" name="Google Shape;198;p37"/>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9" name="Google Shape;199;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0" name="Google Shape;200;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1" name="Google Shape;201;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2"/>
        <p:cNvGrpSpPr/>
        <p:nvPr/>
      </p:nvGrpSpPr>
      <p:grpSpPr>
        <a:xfrm>
          <a:off x="0" y="0"/>
          <a:ext cx="0" cy="0"/>
          <a:chOff x="0" y="0"/>
          <a:chExt cx="0" cy="0"/>
        </a:xfrm>
      </p:grpSpPr>
      <p:sp>
        <p:nvSpPr>
          <p:cNvPr id="203" name="Google Shape;203;p38"/>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4" name="Google Shape;204;p38"/>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5" name="Google Shape;205;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6" name="Google Shape;206;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7" name="Google Shape;207;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1615750" y="385528"/>
            <a:ext cx="6987900" cy="50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4" name="Google Shape;34;p6"/>
          <p:cNvSpPr/>
          <p:nvPr/>
        </p:nvSpPr>
        <p:spPr>
          <a:xfrm>
            <a:off x="182475" y="156825"/>
            <a:ext cx="1030500" cy="1008600"/>
          </a:xfrm>
          <a:prstGeom prst="frame">
            <a:avLst>
              <a:gd name="adj1" fmla="val 8120"/>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p:nvPr/>
        </p:nvSpPr>
        <p:spPr>
          <a:xfrm>
            <a:off x="333675" y="291524"/>
            <a:ext cx="728100" cy="739200"/>
          </a:xfrm>
          <a:prstGeom prst="rect">
            <a:avLst/>
          </a:prstGeom>
          <a:solidFill>
            <a:srgbClr val="1EBED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Google Shape;36;p6"/>
          <p:cNvPicPr preferRelativeResize="0"/>
          <p:nvPr/>
        </p:nvPicPr>
        <p:blipFill>
          <a:blip r:embed="rId2" cstate="screen">
            <a:alphaModFix/>
            <a:extLst>
              <a:ext uri="{28A0092B-C50C-407E-A947-70E740481C1C}">
                <a14:useLocalDpi xmlns:a14="http://schemas.microsoft.com/office/drawing/2010/main" val="0"/>
              </a:ext>
            </a:extLst>
          </a:blip>
          <a:stretch>
            <a:fillRect/>
          </a:stretch>
        </p:blipFill>
        <p:spPr>
          <a:xfrm>
            <a:off x="414000" y="350150"/>
            <a:ext cx="567450" cy="6258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1691950" y="393188"/>
            <a:ext cx="6987900" cy="50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 name="Google Shape;3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0" name="Google Shape;40;p7"/>
          <p:cNvPicPr preferRelativeResize="0"/>
          <p:nvPr/>
        </p:nvPicPr>
        <p:blipFill>
          <a:blip r:embed="rId2" cstate="screen">
            <a:alphaModFix/>
            <a:extLst>
              <a:ext uri="{28A0092B-C50C-407E-A947-70E740481C1C}">
                <a14:useLocalDpi xmlns:a14="http://schemas.microsoft.com/office/drawing/2010/main" val="0"/>
              </a:ext>
            </a:extLst>
          </a:blip>
          <a:stretch>
            <a:fillRect/>
          </a:stretch>
        </p:blipFill>
        <p:spPr>
          <a:xfrm>
            <a:off x="548296" y="365101"/>
            <a:ext cx="502312" cy="644812"/>
          </a:xfrm>
          <a:prstGeom prst="rect">
            <a:avLst/>
          </a:prstGeom>
          <a:noFill/>
          <a:ln>
            <a:noFill/>
          </a:ln>
        </p:spPr>
      </p:pic>
      <p:sp>
        <p:nvSpPr>
          <p:cNvPr id="41" name="Google Shape;41;p7"/>
          <p:cNvSpPr/>
          <p:nvPr/>
        </p:nvSpPr>
        <p:spPr>
          <a:xfrm>
            <a:off x="334875" y="213975"/>
            <a:ext cx="8599200" cy="924300"/>
          </a:xfrm>
          <a:prstGeom prst="frame">
            <a:avLst>
              <a:gd name="adj1" fmla="val 8120"/>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cxnSp>
        <p:nvCxnSpPr>
          <p:cNvPr id="43" name="Google Shape;43;p8"/>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44" name="Google Shape;44;p8"/>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5" name="Google Shape;45;p8"/>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6" name="Google Shape;4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p10"/>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 name="Google Shape;52;p10"/>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53" name="Google Shape;53;p10"/>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54" name="Google Shape;54;p10"/>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55" name="Google Shape;55;p1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6" name="Google Shape;5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3" name="Google Shape;73;p14"/>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4" name="Google Shape;74;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Roboto"/>
                <a:ea typeface="Roboto"/>
                <a:cs typeface="Roboto"/>
                <a:sym typeface="Roboto"/>
              </a:defRPr>
            </a:lvl1pPr>
            <a:lvl2pPr lvl="1" algn="r" rtl="0">
              <a:buNone/>
              <a:defRPr sz="1000">
                <a:solidFill>
                  <a:schemeClr val="dk1"/>
                </a:solidFill>
                <a:latin typeface="Roboto"/>
                <a:ea typeface="Roboto"/>
                <a:cs typeface="Roboto"/>
                <a:sym typeface="Roboto"/>
              </a:defRPr>
            </a:lvl2pPr>
            <a:lvl3pPr lvl="2" algn="r" rtl="0">
              <a:buNone/>
              <a:defRPr sz="1000">
                <a:solidFill>
                  <a:schemeClr val="dk1"/>
                </a:solidFill>
                <a:latin typeface="Roboto"/>
                <a:ea typeface="Roboto"/>
                <a:cs typeface="Roboto"/>
                <a:sym typeface="Roboto"/>
              </a:defRPr>
            </a:lvl3pPr>
            <a:lvl4pPr lvl="3" algn="r" rtl="0">
              <a:buNone/>
              <a:defRPr sz="1000">
                <a:solidFill>
                  <a:schemeClr val="dk1"/>
                </a:solidFill>
                <a:latin typeface="Roboto"/>
                <a:ea typeface="Roboto"/>
                <a:cs typeface="Roboto"/>
                <a:sym typeface="Roboto"/>
              </a:defRPr>
            </a:lvl4pPr>
            <a:lvl5pPr lvl="4" algn="r" rtl="0">
              <a:buNone/>
              <a:defRPr sz="1000">
                <a:solidFill>
                  <a:schemeClr val="dk1"/>
                </a:solidFill>
                <a:latin typeface="Roboto"/>
                <a:ea typeface="Roboto"/>
                <a:cs typeface="Roboto"/>
                <a:sym typeface="Roboto"/>
              </a:defRPr>
            </a:lvl5pPr>
            <a:lvl6pPr lvl="5" algn="r" rtl="0">
              <a:buNone/>
              <a:defRPr sz="1000">
                <a:solidFill>
                  <a:schemeClr val="dk1"/>
                </a:solidFill>
                <a:latin typeface="Roboto"/>
                <a:ea typeface="Roboto"/>
                <a:cs typeface="Roboto"/>
                <a:sym typeface="Roboto"/>
              </a:defRPr>
            </a:lvl6pPr>
            <a:lvl7pPr lvl="6" algn="r" rtl="0">
              <a:buNone/>
              <a:defRPr sz="1000">
                <a:solidFill>
                  <a:schemeClr val="dk1"/>
                </a:solidFill>
                <a:latin typeface="Roboto"/>
                <a:ea typeface="Roboto"/>
                <a:cs typeface="Roboto"/>
                <a:sym typeface="Roboto"/>
              </a:defRPr>
            </a:lvl7pPr>
            <a:lvl8pPr lvl="7" algn="r" rtl="0">
              <a:buNone/>
              <a:defRPr sz="1000">
                <a:solidFill>
                  <a:schemeClr val="dk1"/>
                </a:solidFill>
                <a:latin typeface="Roboto"/>
                <a:ea typeface="Roboto"/>
                <a:cs typeface="Roboto"/>
                <a:sym typeface="Roboto"/>
              </a:defRPr>
            </a:lvl8pPr>
            <a:lvl9pPr lvl="8" algn="r" rtl="0">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5" name="Google Shape;135;p2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6" name="Google Shape;136;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7" name="Google Shape;137;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8" name="Google Shape;138;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17.xml"/><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17.xml"/><Relationship Id="rId5"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17.xml"/><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17.xml"/><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hyperlink" Target="http://ontheworldmap.com/usa/lake/great-lakes/" TargetMode="External"/><Relationship Id="rId3" Type="http://schemas.openxmlformats.org/officeDocument/2006/relationships/hyperlink" Target="https://www.michigan.gov/invasives/0,5664,7-324-68002_73844-368738--,00.html" TargetMode="External"/><Relationship Id="rId7" Type="http://schemas.openxmlformats.org/officeDocument/2006/relationships/hyperlink" Target="http://www.seagrant.umn.edu/ais/mussel" TargetMode="External"/><Relationship Id="rId2" Type="http://schemas.openxmlformats.org/officeDocument/2006/relationships/hyperlink" Target="https://wildlife.org/invasive-species-bigger-threat-in-developing-countries/%23prettyPhoto" TargetMode="External"/><Relationship Id="rId1" Type="http://schemas.openxmlformats.org/officeDocument/2006/relationships/slideLayout" Target="../slideLayouts/slideLayout5.xml"/><Relationship Id="rId6" Type="http://schemas.openxmlformats.org/officeDocument/2006/relationships/hyperlink" Target="https://commons.wikimedia.org/wiki/File:Zebra_Mussels_Invade_Minnisota.jpg" TargetMode="External"/><Relationship Id="rId5" Type="http://schemas.openxmlformats.org/officeDocument/2006/relationships/hyperlink" Target="https://commons.wikimedia.org/wiki/File:Quagga_mussel_(8741974730).jpg" TargetMode="External"/><Relationship Id="rId4" Type="http://schemas.openxmlformats.org/officeDocument/2006/relationships/hyperlink" Target="https://commons.wikimedia.org" TargetMode="External"/><Relationship Id="rId9" Type="http://schemas.openxmlformats.org/officeDocument/2006/relationships/hyperlink" Target="https://www.marinedelivers.com/great-lakes-st-lawrence-shippin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commons.wikimedia.org/wiki/File:Fischlham_Mevisto_Cup_2017_Trickski_Theresa_Schmidberger1-1.jpg" TargetMode="External"/><Relationship Id="rId7" Type="http://schemas.openxmlformats.org/officeDocument/2006/relationships/hyperlink" Target="https://www.michigan.gov/invasives/0,5664,7-324-68002_73844-368738--,00.html" TargetMode="External"/><Relationship Id="rId2" Type="http://schemas.openxmlformats.org/officeDocument/2006/relationships/hyperlink" Target="https://commons.wikimedia.org/wiki/File:20180711-FS-PJK-3866_TONED_(42541512275).jpg" TargetMode="External"/><Relationship Id="rId1" Type="http://schemas.openxmlformats.org/officeDocument/2006/relationships/slideLayout" Target="../slideLayouts/slideLayout5.xml"/><Relationship Id="rId6" Type="http://schemas.openxmlformats.org/officeDocument/2006/relationships/hyperlink" Target="https://commons.wikimedia.org/wiki/File:Columbia_River_Gorge_from_Benson_Plateau-Columbia_River_Gorge_(23563091099).jpg" TargetMode="External"/><Relationship Id="rId5" Type="http://schemas.openxmlformats.org/officeDocument/2006/relationships/hyperlink" Target="https://commons.wikimedia.org/wiki/File:Fly_Fishing_(154375843).jpeg" TargetMode="External"/><Relationship Id="rId4" Type="http://schemas.openxmlformats.org/officeDocument/2006/relationships/hyperlink" Target="https://commons.wikimedia.org/wiki/File:Boats_tied_up_on_Lake_McDonald_(4457743509).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9"/>
          <p:cNvSpPr txBox="1"/>
          <p:nvPr/>
        </p:nvSpPr>
        <p:spPr>
          <a:xfrm>
            <a:off x="90075" y="47300"/>
            <a:ext cx="8971800" cy="617700"/>
          </a:xfrm>
          <a:prstGeom prst="rect">
            <a:avLst/>
          </a:prstGeom>
          <a:solidFill>
            <a:srgbClr val="000000"/>
          </a:solid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400">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 sz="3400">
                <a:solidFill>
                  <a:srgbClr val="FFFFFF"/>
                </a:solidFill>
                <a:latin typeface="Roboto Slab"/>
                <a:ea typeface="Roboto Slab"/>
                <a:cs typeface="Roboto Slab"/>
                <a:sym typeface="Roboto Slab"/>
              </a:rPr>
              <a:t>Be AIS AWARE: Mapping AIS Mayhem</a:t>
            </a:r>
            <a:endParaRPr sz="3400">
              <a:solidFill>
                <a:srgbClr val="FFFFFF"/>
              </a:solidFill>
              <a:latin typeface="Roboto Slab"/>
              <a:ea typeface="Roboto Slab"/>
              <a:cs typeface="Roboto Slab"/>
              <a:sym typeface="Roboto Slab"/>
            </a:endParaRPr>
          </a:p>
        </p:txBody>
      </p:sp>
      <p:pic>
        <p:nvPicPr>
          <p:cNvPr id="213" name="Google Shape;213;p39"/>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980913" y="687275"/>
            <a:ext cx="7182176" cy="3792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48"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9"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pic>
        <p:nvPicPr>
          <p:cNvPr id="293" name="Google Shape;293;p49"/>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68050" y="1367100"/>
            <a:ext cx="3822223" cy="2346229"/>
          </a:xfrm>
          <a:prstGeom prst="rect">
            <a:avLst/>
          </a:prstGeom>
          <a:noFill/>
          <a:ln w="9525" cap="flat" cmpd="sng">
            <a:solidFill>
              <a:srgbClr val="000000"/>
            </a:solidFill>
            <a:prstDash val="solid"/>
            <a:round/>
            <a:headEnd type="none" w="sm" len="sm"/>
            <a:tailEnd type="none" w="sm" len="sm"/>
          </a:ln>
        </p:spPr>
      </p:pic>
      <p:sp>
        <p:nvSpPr>
          <p:cNvPr id="294" name="Google Shape;294;p49"/>
          <p:cNvSpPr txBox="1"/>
          <p:nvPr/>
        </p:nvSpPr>
        <p:spPr>
          <a:xfrm>
            <a:off x="5238400" y="4500"/>
            <a:ext cx="3273900" cy="38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rgbClr val="CC0000"/>
              </a:buClr>
              <a:buSzPts val="1400"/>
              <a:buFont typeface="Calibri"/>
              <a:buNone/>
            </a:pPr>
            <a:r>
              <a:rPr lang="en" sz="1800" b="1">
                <a:solidFill>
                  <a:srgbClr val="CC0000"/>
                </a:solidFill>
                <a:latin typeface="Calibri"/>
                <a:ea typeface="Calibri"/>
                <a:cs typeface="Calibri"/>
                <a:sym typeface="Calibri"/>
              </a:rPr>
              <a:t>Initial </a:t>
            </a:r>
            <a:r>
              <a:rPr lang="en" sz="1800" b="1" i="0" u="none" strike="noStrike" cap="none">
                <a:solidFill>
                  <a:srgbClr val="CC0000"/>
                </a:solidFill>
                <a:latin typeface="Calibri"/>
                <a:ea typeface="Calibri"/>
                <a:cs typeface="Calibri"/>
                <a:sym typeface="Calibri"/>
              </a:rPr>
              <a:t>Quagga  Mussel </a:t>
            </a:r>
            <a:r>
              <a:rPr lang="en" sz="1800" b="1">
                <a:solidFill>
                  <a:srgbClr val="CC0000"/>
                </a:solidFill>
                <a:latin typeface="Calibri"/>
                <a:ea typeface="Calibri"/>
                <a:cs typeface="Calibri"/>
                <a:sym typeface="Calibri"/>
              </a:rPr>
              <a:t>Detection</a:t>
            </a:r>
            <a:endParaRPr sz="1800" b="1" i="0" u="none" strike="noStrike" cap="none">
              <a:solidFill>
                <a:srgbClr val="CC0000"/>
              </a:solidFill>
              <a:latin typeface="Calibri"/>
              <a:ea typeface="Calibri"/>
              <a:cs typeface="Calibri"/>
              <a:sym typeface="Calibri"/>
            </a:endParaRPr>
          </a:p>
        </p:txBody>
      </p:sp>
      <p:cxnSp>
        <p:nvCxnSpPr>
          <p:cNvPr id="295" name="Google Shape;295;p49"/>
          <p:cNvCxnSpPr/>
          <p:nvPr/>
        </p:nvCxnSpPr>
        <p:spPr>
          <a:xfrm flipH="1">
            <a:off x="7182175" y="379600"/>
            <a:ext cx="144000" cy="1104300"/>
          </a:xfrm>
          <a:prstGeom prst="straightConnector1">
            <a:avLst/>
          </a:prstGeom>
          <a:noFill/>
          <a:ln w="28575" cap="flat" cmpd="sng">
            <a:solidFill>
              <a:srgbClr val="CC0000"/>
            </a:solidFill>
            <a:prstDash val="solid"/>
            <a:round/>
            <a:headEnd type="none" w="sm" len="sm"/>
            <a:tailEnd type="triangle" w="med" len="med"/>
          </a:ln>
        </p:spPr>
      </p:cxnSp>
      <p:pic>
        <p:nvPicPr>
          <p:cNvPr id="296" name="Google Shape;296;p49"/>
          <p:cNvPicPr preferRelativeResize="0"/>
          <p:nvPr/>
        </p:nvPicPr>
        <p:blipFill>
          <a:blip r:embed="rId5" cstate="screen">
            <a:alphaModFix/>
            <a:extLst>
              <a:ext uri="{28A0092B-C50C-407E-A947-70E740481C1C}">
                <a14:useLocalDpi xmlns:a14="http://schemas.microsoft.com/office/drawing/2010/main" val="0"/>
              </a:ext>
            </a:extLst>
          </a:blip>
          <a:stretch>
            <a:fillRect/>
          </a:stretch>
        </p:blipFill>
        <p:spPr>
          <a:xfrm>
            <a:off x="68046" y="76200"/>
            <a:ext cx="3822229" cy="13212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50"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
        <p:nvSpPr>
          <p:cNvPr id="302" name="Google Shape;302;p50"/>
          <p:cNvSpPr txBox="1"/>
          <p:nvPr/>
        </p:nvSpPr>
        <p:spPr>
          <a:xfrm>
            <a:off x="7344875" y="3273125"/>
            <a:ext cx="1722900" cy="1168500"/>
          </a:xfrm>
          <a:prstGeom prst="rect">
            <a:avLst/>
          </a:prstGeom>
          <a:noFill/>
          <a:ln>
            <a:noFill/>
          </a:ln>
        </p:spPr>
        <p:txBody>
          <a:bodyPr spcFirstLastPara="1" wrap="square" lIns="68575" tIns="68575" rIns="68575" bIns="68575" anchor="t" anchorCtr="0">
            <a:noAutofit/>
          </a:bodyPr>
          <a:lstStyle/>
          <a:p>
            <a:pPr marL="0" marR="0" lvl="0" indent="0" algn="ctr" rtl="0">
              <a:spcBef>
                <a:spcPts val="0"/>
              </a:spcBef>
              <a:spcAft>
                <a:spcPts val="0"/>
              </a:spcAft>
              <a:buClr>
                <a:schemeClr val="dk1"/>
              </a:buClr>
              <a:buSzPts val="1400"/>
              <a:buFont typeface="Calibri"/>
              <a:buNone/>
            </a:pPr>
            <a:r>
              <a:rPr lang="en" sz="1800" b="1" i="0" u="none" strike="noStrike" cap="none">
                <a:solidFill>
                  <a:schemeClr val="dk1"/>
                </a:solidFill>
                <a:latin typeface="Calibri"/>
                <a:ea typeface="Calibri"/>
                <a:cs typeface="Calibri"/>
                <a:sym typeface="Calibri"/>
              </a:rPr>
              <a:t>Where did the invasive mussels actually spread to initially?</a:t>
            </a: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51"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
        <p:nvSpPr>
          <p:cNvPr id="308" name="Google Shape;308;p51"/>
          <p:cNvSpPr txBox="1"/>
          <p:nvPr/>
        </p:nvSpPr>
        <p:spPr>
          <a:xfrm>
            <a:off x="6586250" y="-27700"/>
            <a:ext cx="1594200" cy="4548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rgbClr val="CC0000"/>
              </a:buClr>
              <a:buSzPts val="1400"/>
              <a:buFont typeface="Calibri"/>
              <a:buNone/>
            </a:pPr>
            <a:r>
              <a:rPr lang="en" sz="1800" b="1" i="0" u="none" strike="noStrike" cap="none">
                <a:solidFill>
                  <a:srgbClr val="CC0000"/>
                </a:solidFill>
                <a:latin typeface="Calibri"/>
                <a:ea typeface="Calibri"/>
                <a:cs typeface="Calibri"/>
                <a:sym typeface="Calibri"/>
              </a:rPr>
              <a:t>5 years later...</a:t>
            </a:r>
            <a:endParaRPr sz="1800" b="1" i="0" u="none" strike="noStrike" cap="none">
              <a:solidFill>
                <a:srgbClr val="CC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52"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53"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54"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55"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56"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
        <p:nvSpPr>
          <p:cNvPr id="334" name="Google Shape;334;p56"/>
          <p:cNvSpPr txBox="1"/>
          <p:nvPr/>
        </p:nvSpPr>
        <p:spPr>
          <a:xfrm>
            <a:off x="7455525" y="2961100"/>
            <a:ext cx="1597500" cy="1603800"/>
          </a:xfrm>
          <a:prstGeom prst="rect">
            <a:avLst/>
          </a:prstGeom>
          <a:noFill/>
          <a:ln>
            <a:noFill/>
          </a:ln>
        </p:spPr>
        <p:txBody>
          <a:bodyPr spcFirstLastPara="1" wrap="square" lIns="68575" tIns="68575" rIns="68575" bIns="68575" anchor="t" anchorCtr="0">
            <a:noAutofit/>
          </a:bodyPr>
          <a:lstStyle/>
          <a:p>
            <a:pPr marL="0" marR="0" lvl="0" indent="0" algn="ctr" rtl="0">
              <a:spcBef>
                <a:spcPts val="0"/>
              </a:spcBef>
              <a:spcAft>
                <a:spcPts val="0"/>
              </a:spcAft>
              <a:buClr>
                <a:schemeClr val="dk1"/>
              </a:buClr>
              <a:buSzPts val="1400"/>
              <a:buFont typeface="Calibri"/>
              <a:buNone/>
            </a:pPr>
            <a:r>
              <a:rPr lang="en" sz="1400" b="1" i="0" u="none" strike="noStrike" cap="none">
                <a:solidFill>
                  <a:schemeClr val="dk1"/>
                </a:solidFill>
                <a:latin typeface="Calibri"/>
                <a:ea typeface="Calibri"/>
                <a:cs typeface="Calibri"/>
                <a:sym typeface="Calibri"/>
              </a:rPr>
              <a:t> </a:t>
            </a:r>
            <a:r>
              <a:rPr lang="en" sz="1600" b="1" i="0" u="none" strike="noStrike" cap="none">
                <a:solidFill>
                  <a:schemeClr val="dk1"/>
                </a:solidFill>
                <a:latin typeface="Calibri"/>
                <a:ea typeface="Calibri"/>
                <a:cs typeface="Calibri"/>
                <a:sym typeface="Calibri"/>
              </a:rPr>
              <a:t>They quickly spread by traveling </a:t>
            </a:r>
            <a:r>
              <a:rPr lang="en" sz="1600" b="1" i="0" u="sng" strike="noStrike" cap="none">
                <a:solidFill>
                  <a:schemeClr val="dk1"/>
                </a:solidFill>
                <a:latin typeface="Calibri"/>
                <a:ea typeface="Calibri"/>
                <a:cs typeface="Calibri"/>
                <a:sym typeface="Calibri"/>
              </a:rPr>
              <a:t>____________</a:t>
            </a:r>
            <a:r>
              <a:rPr lang="en" sz="1600" b="1" i="0" u="none" strike="noStrike" cap="none">
                <a:solidFill>
                  <a:schemeClr val="dk1"/>
                </a:solidFill>
                <a:latin typeface="Calibri"/>
                <a:ea typeface="Calibri"/>
                <a:cs typeface="Calibri"/>
                <a:sym typeface="Calibri"/>
              </a:rPr>
              <a:t> from their points of origin and by </a:t>
            </a:r>
            <a:r>
              <a:rPr lang="en" sz="1600" b="1" u="sng">
                <a:solidFill>
                  <a:schemeClr val="dk1"/>
                </a:solidFill>
                <a:latin typeface="Calibri"/>
                <a:ea typeface="Calibri"/>
                <a:cs typeface="Calibri"/>
                <a:sym typeface="Calibri"/>
              </a:rPr>
              <a:t>  </a:t>
            </a:r>
            <a:endParaRPr sz="1600" b="1" u="sng">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 sz="1600" b="1" i="0" u="sng" strike="noStrike" cap="none">
                <a:solidFill>
                  <a:schemeClr val="dk1"/>
                </a:solidFill>
                <a:latin typeface="Calibri"/>
                <a:ea typeface="Calibri"/>
                <a:cs typeface="Calibri"/>
                <a:sym typeface="Calibri"/>
              </a:rPr>
              <a:t>___________</a:t>
            </a:r>
            <a:r>
              <a:rPr lang="en" sz="1600" b="1" i="0" u="none" strike="noStrike" cap="none">
                <a:solidFill>
                  <a:schemeClr val="dk1"/>
                </a:solidFill>
                <a:latin typeface="Calibri"/>
                <a:ea typeface="Calibri"/>
                <a:cs typeface="Calibri"/>
                <a:sym typeface="Calibri"/>
              </a:rPr>
              <a:t> </a:t>
            </a:r>
            <a:endParaRPr sz="16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 sz="1600" b="1" i="0" u="none" strike="noStrike" cap="none">
                <a:solidFill>
                  <a:schemeClr val="dk1"/>
                </a:solidFill>
                <a:latin typeface="Calibri"/>
                <a:ea typeface="Calibri"/>
                <a:cs typeface="Calibri"/>
                <a:sym typeface="Calibri"/>
              </a:rPr>
              <a:t>a ride.</a:t>
            </a:r>
            <a:endParaRPr sz="1600" b="0" i="0" u="none" strike="noStrike" cap="none">
              <a:solidFill>
                <a:schemeClr val="dk1"/>
              </a:solidFill>
              <a:latin typeface="Calibri"/>
              <a:ea typeface="Calibri"/>
              <a:cs typeface="Calibri"/>
              <a:sym typeface="Calibri"/>
            </a:endParaRPr>
          </a:p>
        </p:txBody>
      </p:sp>
      <p:sp>
        <p:nvSpPr>
          <p:cNvPr id="335" name="Google Shape;335;p56"/>
          <p:cNvSpPr txBox="1"/>
          <p:nvPr/>
        </p:nvSpPr>
        <p:spPr>
          <a:xfrm>
            <a:off x="6379775" y="0"/>
            <a:ext cx="16692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CC0000"/>
                </a:solidFill>
                <a:latin typeface="Calibri"/>
                <a:ea typeface="Calibri"/>
                <a:cs typeface="Calibri"/>
                <a:sym typeface="Calibri"/>
              </a:rPr>
              <a:t>10 years later...</a:t>
            </a:r>
            <a:endParaRPr sz="1800" b="1">
              <a:solidFill>
                <a:srgbClr val="CC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57"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
        <p:nvSpPr>
          <p:cNvPr id="341" name="Google Shape;341;p57"/>
          <p:cNvSpPr txBox="1"/>
          <p:nvPr/>
        </p:nvSpPr>
        <p:spPr>
          <a:xfrm>
            <a:off x="7439775" y="2961650"/>
            <a:ext cx="1628100" cy="1603800"/>
          </a:xfrm>
          <a:prstGeom prst="rect">
            <a:avLst/>
          </a:prstGeom>
          <a:noFill/>
          <a:ln>
            <a:noFill/>
          </a:ln>
        </p:spPr>
        <p:txBody>
          <a:bodyPr spcFirstLastPara="1" wrap="square" lIns="68575" tIns="68575" rIns="68575" bIns="68575" anchor="t" anchorCtr="0">
            <a:noAutofit/>
          </a:bodyPr>
          <a:lstStyle/>
          <a:p>
            <a:pPr marL="0" marR="0" lvl="0" indent="0" algn="ctr" rtl="0">
              <a:spcBef>
                <a:spcPts val="0"/>
              </a:spcBef>
              <a:spcAft>
                <a:spcPts val="0"/>
              </a:spcAft>
              <a:buClr>
                <a:schemeClr val="dk1"/>
              </a:buClr>
              <a:buSzPts val="1400"/>
              <a:buFont typeface="Calibri"/>
              <a:buNone/>
            </a:pPr>
            <a:r>
              <a:rPr lang="en" sz="1600" b="1" i="0" u="none" strike="noStrike" cap="none">
                <a:solidFill>
                  <a:schemeClr val="dk1"/>
                </a:solidFill>
                <a:latin typeface="Calibri"/>
                <a:ea typeface="Calibri"/>
                <a:cs typeface="Calibri"/>
                <a:sym typeface="Calibri"/>
              </a:rPr>
              <a:t> They quickly spread by traveling </a:t>
            </a:r>
            <a:r>
              <a:rPr lang="en" sz="1600" b="1" i="0" u="sng" strike="noStrike" cap="none">
                <a:solidFill>
                  <a:schemeClr val="dk1"/>
                </a:solidFill>
                <a:latin typeface="Calibri"/>
                <a:ea typeface="Calibri"/>
                <a:cs typeface="Calibri"/>
                <a:sym typeface="Calibri"/>
              </a:rPr>
              <a:t>DOWNSTREAM</a:t>
            </a:r>
            <a:r>
              <a:rPr lang="en" sz="1600" b="1" i="0" u="none" strike="noStrike" cap="none">
                <a:solidFill>
                  <a:schemeClr val="dk1"/>
                </a:solidFill>
                <a:latin typeface="Calibri"/>
                <a:ea typeface="Calibri"/>
                <a:cs typeface="Calibri"/>
                <a:sym typeface="Calibri"/>
              </a:rPr>
              <a:t> from their points of origin and by </a:t>
            </a:r>
            <a:r>
              <a:rPr lang="en" sz="1600" b="1" i="0" u="sng" strike="noStrike" cap="none">
                <a:solidFill>
                  <a:schemeClr val="dk1"/>
                </a:solidFill>
                <a:latin typeface="Calibri"/>
                <a:ea typeface="Calibri"/>
                <a:cs typeface="Calibri"/>
                <a:sym typeface="Calibri"/>
              </a:rPr>
              <a:t>HITCHHIKING</a:t>
            </a:r>
            <a:r>
              <a:rPr lang="en" sz="1600" b="1" i="0" u="none" strike="noStrike" cap="none">
                <a:solidFill>
                  <a:schemeClr val="dk1"/>
                </a:solidFill>
                <a:latin typeface="Calibri"/>
                <a:ea typeface="Calibri"/>
                <a:cs typeface="Calibri"/>
                <a:sym typeface="Calibri"/>
              </a:rPr>
              <a:t>     </a:t>
            </a:r>
            <a:endParaRPr sz="16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 sz="1600" b="1" i="0" u="none" strike="noStrike" cap="none">
                <a:solidFill>
                  <a:schemeClr val="dk1"/>
                </a:solidFill>
                <a:latin typeface="Calibri"/>
                <a:ea typeface="Calibri"/>
                <a:cs typeface="Calibri"/>
                <a:sym typeface="Calibri"/>
              </a:rPr>
              <a:t>a ride.</a:t>
            </a:r>
            <a:endParaRPr sz="1600" b="0" i="0" u="none" strike="noStrike" cap="none">
              <a:solidFill>
                <a:schemeClr val="dk1"/>
              </a:solidFill>
              <a:latin typeface="Calibri"/>
              <a:ea typeface="Calibri"/>
              <a:cs typeface="Calibri"/>
              <a:sym typeface="Calibri"/>
            </a:endParaRPr>
          </a:p>
        </p:txBody>
      </p:sp>
      <p:sp>
        <p:nvSpPr>
          <p:cNvPr id="342" name="Google Shape;342;p57"/>
          <p:cNvSpPr txBox="1"/>
          <p:nvPr/>
        </p:nvSpPr>
        <p:spPr>
          <a:xfrm>
            <a:off x="6379775" y="0"/>
            <a:ext cx="16692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CC0000"/>
                </a:solidFill>
                <a:latin typeface="Calibri"/>
                <a:ea typeface="Calibri"/>
                <a:cs typeface="Calibri"/>
                <a:sym typeface="Calibri"/>
              </a:rPr>
              <a:t>10 years later...</a:t>
            </a:r>
            <a:endParaRPr sz="1800" b="1">
              <a:solidFill>
                <a:srgbClr val="CC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0"/>
          <p:cNvSpPr txBox="1">
            <a:spLocks noGrp="1"/>
          </p:cNvSpPr>
          <p:nvPr>
            <p:ph type="title"/>
          </p:nvPr>
        </p:nvSpPr>
        <p:spPr>
          <a:xfrm>
            <a:off x="1342225" y="537413"/>
            <a:ext cx="7747200" cy="57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WHERE are zebra and quagga mussels native?</a:t>
            </a:r>
            <a:endParaRPr dirty="0"/>
          </a:p>
        </p:txBody>
      </p:sp>
      <p:pic>
        <p:nvPicPr>
          <p:cNvPr id="219" name="Google Shape;219;p40"/>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1450475" y="1159775"/>
            <a:ext cx="6648925" cy="3586675"/>
          </a:xfrm>
          <a:prstGeom prst="rect">
            <a:avLst/>
          </a:prstGeom>
          <a:noFill/>
          <a:ln>
            <a:solidFill>
              <a:srgbClr val="00283E"/>
            </a:solidFill>
          </a:ln>
        </p:spPr>
      </p:pic>
      <p:sp>
        <p:nvSpPr>
          <p:cNvPr id="220" name="Google Shape;220;p40"/>
          <p:cNvSpPr txBox="1"/>
          <p:nvPr/>
        </p:nvSpPr>
        <p:spPr>
          <a:xfrm>
            <a:off x="1450475" y="1312175"/>
            <a:ext cx="3275700" cy="71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00FFFF"/>
                </a:solidFill>
                <a:latin typeface="Roboto"/>
                <a:ea typeface="Roboto"/>
                <a:cs typeface="Roboto"/>
                <a:sym typeface="Roboto"/>
              </a:rPr>
              <a:t>Make a prediction...</a:t>
            </a:r>
            <a:endParaRPr sz="1800" dirty="0">
              <a:solidFill>
                <a:srgbClr val="00FFFF"/>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58"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59"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60"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61"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62"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
        <p:nvSpPr>
          <p:cNvPr id="368" name="Google Shape;368;p62"/>
          <p:cNvSpPr txBox="1"/>
          <p:nvPr/>
        </p:nvSpPr>
        <p:spPr>
          <a:xfrm>
            <a:off x="6379775" y="0"/>
            <a:ext cx="16692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CC0000"/>
                </a:solidFill>
                <a:latin typeface="Calibri"/>
                <a:ea typeface="Calibri"/>
                <a:cs typeface="Calibri"/>
                <a:sym typeface="Calibri"/>
              </a:rPr>
              <a:t>15 years later...</a:t>
            </a:r>
            <a:endParaRPr sz="1800" b="1">
              <a:solidFill>
                <a:srgbClr val="CC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63"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64"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65"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66"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67"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
        <p:nvSpPr>
          <p:cNvPr id="394" name="Google Shape;394;p67"/>
          <p:cNvSpPr txBox="1"/>
          <p:nvPr/>
        </p:nvSpPr>
        <p:spPr>
          <a:xfrm>
            <a:off x="6379775" y="0"/>
            <a:ext cx="16692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CC0000"/>
                </a:solidFill>
                <a:latin typeface="Calibri"/>
                <a:ea typeface="Calibri"/>
                <a:cs typeface="Calibri"/>
                <a:sym typeface="Calibri"/>
              </a:rPr>
              <a:t>20 years later...</a:t>
            </a:r>
            <a:endParaRPr sz="1800" b="1">
              <a:solidFill>
                <a:srgbClr val="CC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1"/>
          <p:cNvSpPr txBox="1">
            <a:spLocks noGrp="1"/>
          </p:cNvSpPr>
          <p:nvPr>
            <p:ph type="title"/>
          </p:nvPr>
        </p:nvSpPr>
        <p:spPr>
          <a:xfrm>
            <a:off x="1342225" y="537413"/>
            <a:ext cx="7747200" cy="57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Zebra mussels are native to the </a:t>
            </a:r>
            <a:endParaRPr/>
          </a:p>
          <a:p>
            <a:pPr marL="0" lvl="0" indent="0" algn="l" rtl="0">
              <a:spcBef>
                <a:spcPts val="0"/>
              </a:spcBef>
              <a:spcAft>
                <a:spcPts val="0"/>
              </a:spcAft>
              <a:buNone/>
            </a:pPr>
            <a:r>
              <a:rPr lang="en"/>
              <a:t>Black, Caspian, and Azov Seas</a:t>
            </a:r>
            <a:endParaRPr/>
          </a:p>
        </p:txBody>
      </p:sp>
      <p:pic>
        <p:nvPicPr>
          <p:cNvPr id="226" name="Google Shape;226;p41"/>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443375" y="1111325"/>
            <a:ext cx="6470400" cy="3676700"/>
          </a:xfrm>
          <a:prstGeom prst="rect">
            <a:avLst/>
          </a:prstGeom>
          <a:noFill/>
          <a:ln>
            <a:noFill/>
          </a:ln>
        </p:spPr>
      </p:pic>
      <p:cxnSp>
        <p:nvCxnSpPr>
          <p:cNvPr id="227" name="Google Shape;227;p41"/>
          <p:cNvCxnSpPr/>
          <p:nvPr/>
        </p:nvCxnSpPr>
        <p:spPr>
          <a:xfrm>
            <a:off x="4556950" y="1316450"/>
            <a:ext cx="577500" cy="81300"/>
          </a:xfrm>
          <a:prstGeom prst="straightConnector1">
            <a:avLst/>
          </a:prstGeom>
          <a:noFill/>
          <a:ln w="28575" cap="flat" cmpd="sng">
            <a:solidFill>
              <a:srgbClr val="FF9900"/>
            </a:solidFill>
            <a:prstDash val="solid"/>
            <a:round/>
            <a:headEnd type="none" w="med" len="med"/>
            <a:tailEnd type="triangle" w="med" len="med"/>
          </a:ln>
        </p:spPr>
      </p:cxnSp>
      <p:sp>
        <p:nvSpPr>
          <p:cNvPr id="228" name="Google Shape;228;p41"/>
          <p:cNvSpPr txBox="1"/>
          <p:nvPr/>
        </p:nvSpPr>
        <p:spPr>
          <a:xfrm>
            <a:off x="2392668" y="1111325"/>
            <a:ext cx="2439302" cy="5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FF9900"/>
                </a:solidFill>
                <a:latin typeface="Roboto"/>
                <a:ea typeface="Roboto"/>
                <a:cs typeface="Roboto"/>
                <a:sym typeface="Roboto"/>
              </a:rPr>
              <a:t>The Volga-Don Canal connects them</a:t>
            </a:r>
            <a:endParaRPr sz="1600" dirty="0">
              <a:solidFill>
                <a:srgbClr val="FF9900"/>
              </a:solidFill>
              <a:latin typeface="Roboto"/>
              <a:ea typeface="Roboto"/>
              <a:cs typeface="Roboto"/>
              <a:sym typeface="Roboto"/>
            </a:endParaRPr>
          </a:p>
        </p:txBody>
      </p:sp>
      <p:pic>
        <p:nvPicPr>
          <p:cNvPr id="229" name="Google Shape;229;p41"/>
          <p:cNvPicPr preferRelativeResize="0"/>
          <p:nvPr/>
        </p:nvPicPr>
        <p:blipFill>
          <a:blip r:embed="rId4" cstate="screen">
            <a:alphaModFix/>
            <a:extLst>
              <a:ext uri="{28A0092B-C50C-407E-A947-70E740481C1C}">
                <a14:useLocalDpi xmlns:a14="http://schemas.microsoft.com/office/drawing/2010/main" val="0"/>
              </a:ext>
            </a:extLst>
          </a:blip>
          <a:stretch>
            <a:fillRect/>
          </a:stretch>
        </p:blipFill>
        <p:spPr>
          <a:xfrm>
            <a:off x="6894499" y="854250"/>
            <a:ext cx="2074976" cy="1490350"/>
          </a:xfrm>
          <a:prstGeom prst="rect">
            <a:avLst/>
          </a:prstGeom>
          <a:noFill/>
          <a:ln>
            <a:solidFill>
              <a:srgbClr val="00283E"/>
            </a:solidFill>
          </a:ln>
        </p:spPr>
      </p:pic>
      <p:sp>
        <p:nvSpPr>
          <p:cNvPr id="230" name="Google Shape;230;p41"/>
          <p:cNvSpPr txBox="1"/>
          <p:nvPr/>
        </p:nvSpPr>
        <p:spPr>
          <a:xfrm>
            <a:off x="6894499" y="2217300"/>
            <a:ext cx="2074976" cy="787445"/>
          </a:xfrm>
          <a:prstGeom prst="rect">
            <a:avLst/>
          </a:prstGeom>
          <a:solidFill>
            <a:srgbClr val="D9D9D9"/>
          </a:solidFill>
          <a:ln>
            <a:solidFill>
              <a:srgbClr val="00283E"/>
            </a:solid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Roboto"/>
                <a:ea typeface="Roboto"/>
                <a:cs typeface="Roboto"/>
                <a:sym typeface="Roboto"/>
              </a:rPr>
              <a:t>13 locks move the shipping vessels</a:t>
            </a:r>
            <a:endParaRPr dirty="0">
              <a:latin typeface="Roboto"/>
              <a:ea typeface="Roboto"/>
              <a:cs typeface="Roboto"/>
              <a:sym typeface="Roboto"/>
            </a:endParaRPr>
          </a:p>
          <a:p>
            <a:pPr marL="0" lvl="0" indent="0" algn="l" rtl="0">
              <a:spcBef>
                <a:spcPts val="0"/>
              </a:spcBef>
              <a:spcAft>
                <a:spcPts val="0"/>
              </a:spcAft>
              <a:buNone/>
            </a:pPr>
            <a:r>
              <a:rPr lang="en" dirty="0">
                <a:latin typeface="Roboto"/>
                <a:ea typeface="Roboto"/>
                <a:cs typeface="Roboto"/>
                <a:sym typeface="Roboto"/>
              </a:rPr>
              <a:t>(89% are WESTWARD)</a:t>
            </a:r>
            <a:endParaRPr dirty="0">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68"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
        <p:nvSpPr>
          <p:cNvPr id="400" name="Google Shape;400;p68"/>
          <p:cNvSpPr txBox="1"/>
          <p:nvPr/>
        </p:nvSpPr>
        <p:spPr>
          <a:xfrm>
            <a:off x="2693100" y="32100"/>
            <a:ext cx="37629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CC0000"/>
                </a:solidFill>
                <a:latin typeface="Calibri"/>
                <a:ea typeface="Calibri"/>
                <a:cs typeface="Calibri"/>
                <a:sym typeface="Calibri"/>
              </a:rPr>
              <a:t>They crossed the continental divide!</a:t>
            </a:r>
            <a:endParaRPr sz="1800" b="1">
              <a:solidFill>
                <a:srgbClr val="CC0000"/>
              </a:solidFill>
              <a:latin typeface="Calibri"/>
              <a:ea typeface="Calibri"/>
              <a:cs typeface="Calibri"/>
              <a:sym typeface="Calibri"/>
            </a:endParaRPr>
          </a:p>
        </p:txBody>
      </p:sp>
      <p:sp>
        <p:nvSpPr>
          <p:cNvPr id="401" name="Google Shape;401;p68"/>
          <p:cNvSpPr txBox="1"/>
          <p:nvPr/>
        </p:nvSpPr>
        <p:spPr>
          <a:xfrm>
            <a:off x="7474725" y="2939150"/>
            <a:ext cx="1669200" cy="155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u="sng">
                <a:latin typeface="Calibri"/>
                <a:ea typeface="Calibri"/>
                <a:cs typeface="Calibri"/>
                <a:sym typeface="Calibri"/>
              </a:rPr>
              <a:t>30-second brainstorm...</a:t>
            </a:r>
            <a:r>
              <a:rPr lang="en" sz="1700" b="1">
                <a:latin typeface="Calibri"/>
                <a:ea typeface="Calibri"/>
                <a:cs typeface="Calibri"/>
                <a:sym typeface="Calibri"/>
              </a:rPr>
              <a:t> </a:t>
            </a:r>
            <a:r>
              <a:rPr lang="en" sz="1700">
                <a:latin typeface="Calibri"/>
                <a:ea typeface="Calibri"/>
                <a:cs typeface="Calibri"/>
                <a:sym typeface="Calibri"/>
              </a:rPr>
              <a:t>List the ways in which invasive mussels can move and spread to new areas?</a:t>
            </a:r>
            <a:endParaRPr sz="1700">
              <a:latin typeface="Calibri"/>
              <a:ea typeface="Calibri"/>
              <a:cs typeface="Calibri"/>
              <a:sym typeface="Calibri"/>
            </a:endParaRPr>
          </a:p>
        </p:txBody>
      </p:sp>
      <p:sp>
        <p:nvSpPr>
          <p:cNvPr id="402" name="Google Shape;402;p68"/>
          <p:cNvSpPr txBox="1"/>
          <p:nvPr/>
        </p:nvSpPr>
        <p:spPr>
          <a:xfrm>
            <a:off x="6379775" y="0"/>
            <a:ext cx="16692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CC0000"/>
                </a:solidFill>
                <a:latin typeface="Calibri"/>
                <a:ea typeface="Calibri"/>
                <a:cs typeface="Calibri"/>
                <a:sym typeface="Calibri"/>
              </a:rPr>
              <a:t>21 years later...</a:t>
            </a:r>
            <a:endParaRPr sz="1800" b="1">
              <a:solidFill>
                <a:srgbClr val="CC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9"/>
          <p:cNvSpPr txBox="1">
            <a:spLocks noGrp="1"/>
          </p:cNvSpPr>
          <p:nvPr>
            <p:ph type="title"/>
          </p:nvPr>
        </p:nvSpPr>
        <p:spPr>
          <a:xfrm>
            <a:off x="1463350" y="328378"/>
            <a:ext cx="6987900" cy="500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How Do Invasive Mussels Spread?</a:t>
            </a:r>
            <a:endParaRPr/>
          </a:p>
        </p:txBody>
      </p:sp>
      <p:pic>
        <p:nvPicPr>
          <p:cNvPr id="408" name="Google Shape;408;p69"/>
          <p:cNvPicPr preferRelativeResize="0"/>
          <p:nvPr/>
        </p:nvPicPr>
        <p:blipFill>
          <a:blip r:embed="rId3" cstate="screen">
            <a:alphaModFix/>
            <a:extLst>
              <a:ext uri="{28A0092B-C50C-407E-A947-70E740481C1C}">
                <a14:useLocalDpi xmlns:a14="http://schemas.microsoft.com/office/drawing/2010/main" val="0"/>
              </a:ext>
            </a:extLst>
          </a:blip>
          <a:stretch>
            <a:fillRect/>
          </a:stretch>
        </p:blipFill>
        <p:spPr>
          <a:xfrm>
            <a:off x="1463350" y="820298"/>
            <a:ext cx="3196176" cy="2122225"/>
          </a:xfrm>
          <a:prstGeom prst="rect">
            <a:avLst/>
          </a:prstGeom>
          <a:noFill/>
          <a:ln>
            <a:solidFill>
              <a:srgbClr val="00283E"/>
            </a:solidFill>
          </a:ln>
        </p:spPr>
      </p:pic>
      <p:pic>
        <p:nvPicPr>
          <p:cNvPr id="409" name="Google Shape;409;p69"/>
          <p:cNvPicPr preferRelativeResize="0"/>
          <p:nvPr/>
        </p:nvPicPr>
        <p:blipFill>
          <a:blip r:embed="rId4" cstate="screen">
            <a:alphaModFix/>
            <a:extLst>
              <a:ext uri="{28A0092B-C50C-407E-A947-70E740481C1C}">
                <a14:useLocalDpi xmlns:a14="http://schemas.microsoft.com/office/drawing/2010/main" val="0"/>
              </a:ext>
            </a:extLst>
          </a:blip>
          <a:stretch>
            <a:fillRect/>
          </a:stretch>
        </p:blipFill>
        <p:spPr>
          <a:xfrm>
            <a:off x="4659523" y="820327"/>
            <a:ext cx="3391276" cy="2251741"/>
          </a:xfrm>
          <a:prstGeom prst="rect">
            <a:avLst/>
          </a:prstGeom>
          <a:noFill/>
          <a:ln>
            <a:solidFill>
              <a:srgbClr val="00283E"/>
            </a:solidFill>
          </a:ln>
        </p:spPr>
      </p:pic>
      <p:pic>
        <p:nvPicPr>
          <p:cNvPr id="410" name="Google Shape;410;p69"/>
          <p:cNvPicPr preferRelativeResize="0"/>
          <p:nvPr/>
        </p:nvPicPr>
        <p:blipFill>
          <a:blip r:embed="rId5" cstate="screen">
            <a:alphaModFix/>
            <a:extLst>
              <a:ext uri="{28A0092B-C50C-407E-A947-70E740481C1C}">
                <a14:useLocalDpi xmlns:a14="http://schemas.microsoft.com/office/drawing/2010/main" val="0"/>
              </a:ext>
            </a:extLst>
          </a:blip>
          <a:stretch>
            <a:fillRect/>
          </a:stretch>
        </p:blipFill>
        <p:spPr>
          <a:xfrm>
            <a:off x="1463350" y="2820600"/>
            <a:ext cx="3196172" cy="2122225"/>
          </a:xfrm>
          <a:prstGeom prst="rect">
            <a:avLst/>
          </a:prstGeom>
          <a:noFill/>
          <a:ln>
            <a:solidFill>
              <a:srgbClr val="00283E"/>
            </a:solidFill>
          </a:ln>
        </p:spPr>
      </p:pic>
      <p:pic>
        <p:nvPicPr>
          <p:cNvPr id="411" name="Google Shape;411;p69"/>
          <p:cNvPicPr preferRelativeResize="0"/>
          <p:nvPr/>
        </p:nvPicPr>
        <p:blipFill>
          <a:blip r:embed="rId6" cstate="screen">
            <a:alphaModFix/>
            <a:extLst>
              <a:ext uri="{28A0092B-C50C-407E-A947-70E740481C1C}">
                <a14:useLocalDpi xmlns:a14="http://schemas.microsoft.com/office/drawing/2010/main" val="0"/>
              </a:ext>
            </a:extLst>
          </a:blip>
          <a:stretch>
            <a:fillRect/>
          </a:stretch>
        </p:blipFill>
        <p:spPr>
          <a:xfrm>
            <a:off x="4659523" y="2700196"/>
            <a:ext cx="3391274" cy="2242632"/>
          </a:xfrm>
          <a:prstGeom prst="rect">
            <a:avLst/>
          </a:prstGeom>
          <a:noFill/>
          <a:ln>
            <a:solidFill>
              <a:srgbClr val="00283E"/>
            </a:solidFill>
          </a:ln>
        </p:spPr>
      </p:pic>
      <p:sp>
        <p:nvSpPr>
          <p:cNvPr id="412" name="Google Shape;412;p69"/>
          <p:cNvSpPr txBox="1"/>
          <p:nvPr/>
        </p:nvSpPr>
        <p:spPr>
          <a:xfrm>
            <a:off x="1463350" y="2699425"/>
            <a:ext cx="6587400" cy="413100"/>
          </a:xfrm>
          <a:prstGeom prst="rect">
            <a:avLst/>
          </a:prstGeom>
          <a:solidFill>
            <a:srgbClr val="D9D9D9"/>
          </a:solidFill>
          <a:ln>
            <a:solidFill>
              <a:srgbClr val="00283E"/>
            </a:solidFill>
          </a:ln>
        </p:spPr>
        <p:txBody>
          <a:bodyPr spcFirstLastPara="1" wrap="square" lIns="91425" tIns="91425" rIns="91425" bIns="91425" anchor="ctr" anchorCtr="0">
            <a:noAutofit/>
          </a:bodyPr>
          <a:lstStyle/>
          <a:p>
            <a:pPr marL="0" lvl="0" indent="0" algn="ctr" rtl="0">
              <a:spcBef>
                <a:spcPts val="560"/>
              </a:spcBef>
              <a:spcAft>
                <a:spcPts val="0"/>
              </a:spcAft>
              <a:buNone/>
            </a:pPr>
            <a:r>
              <a:rPr lang="en" sz="2400" b="1">
                <a:latin typeface="Calibri"/>
                <a:ea typeface="Calibri"/>
                <a:cs typeface="Calibri"/>
                <a:sym typeface="Calibri"/>
              </a:rPr>
              <a:t>What do all of these photos have in common?</a:t>
            </a:r>
            <a:endParaRPr sz="2400" b="1">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70"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71"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cxnSp>
        <p:nvCxnSpPr>
          <p:cNvPr id="423" name="Google Shape;423;p71"/>
          <p:cNvCxnSpPr/>
          <p:nvPr/>
        </p:nvCxnSpPr>
        <p:spPr>
          <a:xfrm flipH="1">
            <a:off x="2843550" y="702925"/>
            <a:ext cx="333900" cy="180600"/>
          </a:xfrm>
          <a:prstGeom prst="straightConnector1">
            <a:avLst/>
          </a:prstGeom>
          <a:noFill/>
          <a:ln w="19050" cap="flat" cmpd="sng">
            <a:solidFill>
              <a:srgbClr val="CC0000"/>
            </a:solidFill>
            <a:prstDash val="solid"/>
            <a:round/>
            <a:headEnd type="none" w="med" len="med"/>
            <a:tailEnd type="triangle" w="med" len="med"/>
          </a:ln>
        </p:spPr>
      </p:cxnSp>
      <p:cxnSp>
        <p:nvCxnSpPr>
          <p:cNvPr id="424" name="Google Shape;424;p71"/>
          <p:cNvCxnSpPr/>
          <p:nvPr/>
        </p:nvCxnSpPr>
        <p:spPr>
          <a:xfrm flipH="1">
            <a:off x="2418450" y="342300"/>
            <a:ext cx="239700" cy="117900"/>
          </a:xfrm>
          <a:prstGeom prst="straightConnector1">
            <a:avLst/>
          </a:prstGeom>
          <a:noFill/>
          <a:ln w="19050" cap="flat" cmpd="sng">
            <a:solidFill>
              <a:srgbClr val="CC0000"/>
            </a:solidFill>
            <a:prstDash val="solid"/>
            <a:round/>
            <a:headEnd type="none" w="med" len="med"/>
            <a:tailEnd type="triangle" w="med" len="med"/>
          </a:ln>
        </p:spPr>
      </p:cxnSp>
      <p:cxnSp>
        <p:nvCxnSpPr>
          <p:cNvPr id="425" name="Google Shape;425;p71"/>
          <p:cNvCxnSpPr/>
          <p:nvPr/>
        </p:nvCxnSpPr>
        <p:spPr>
          <a:xfrm flipH="1">
            <a:off x="2418450" y="498175"/>
            <a:ext cx="425100" cy="162300"/>
          </a:xfrm>
          <a:prstGeom prst="straightConnector1">
            <a:avLst/>
          </a:prstGeom>
          <a:noFill/>
          <a:ln w="19050" cap="flat" cmpd="sng">
            <a:solidFill>
              <a:srgbClr val="CC0000"/>
            </a:solidFill>
            <a:prstDash val="solid"/>
            <a:round/>
            <a:headEnd type="none" w="med" len="med"/>
            <a:tailEnd type="triangle" w="med" len="med"/>
          </a:ln>
        </p:spPr>
      </p:cxnSp>
      <p:cxnSp>
        <p:nvCxnSpPr>
          <p:cNvPr id="426" name="Google Shape;426;p71"/>
          <p:cNvCxnSpPr/>
          <p:nvPr/>
        </p:nvCxnSpPr>
        <p:spPr>
          <a:xfrm flipH="1">
            <a:off x="2697600" y="963950"/>
            <a:ext cx="362100" cy="215400"/>
          </a:xfrm>
          <a:prstGeom prst="straightConnector1">
            <a:avLst/>
          </a:prstGeom>
          <a:noFill/>
          <a:ln w="19050" cap="flat" cmpd="sng">
            <a:solidFill>
              <a:srgbClr val="CC0000"/>
            </a:solidFill>
            <a:prstDash val="solid"/>
            <a:round/>
            <a:headEnd type="none" w="med" len="med"/>
            <a:tailEnd type="triangle" w="med" len="med"/>
          </a:ln>
        </p:spPr>
      </p:cxnSp>
      <p:cxnSp>
        <p:nvCxnSpPr>
          <p:cNvPr id="427" name="Google Shape;427;p71"/>
          <p:cNvCxnSpPr/>
          <p:nvPr/>
        </p:nvCxnSpPr>
        <p:spPr>
          <a:xfrm flipH="1">
            <a:off x="3826325" y="522325"/>
            <a:ext cx="333900" cy="180600"/>
          </a:xfrm>
          <a:prstGeom prst="straightConnector1">
            <a:avLst/>
          </a:prstGeom>
          <a:noFill/>
          <a:ln w="19050" cap="flat" cmpd="sng">
            <a:solidFill>
              <a:srgbClr val="CC0000"/>
            </a:solidFill>
            <a:prstDash val="solid"/>
            <a:round/>
            <a:headEnd type="none" w="med" len="med"/>
            <a:tailEnd type="triangle" w="med" len="med"/>
          </a:ln>
        </p:spPr>
      </p:cxnSp>
      <p:sp>
        <p:nvSpPr>
          <p:cNvPr id="428" name="Google Shape;428;p71"/>
          <p:cNvSpPr txBox="1"/>
          <p:nvPr/>
        </p:nvSpPr>
        <p:spPr>
          <a:xfrm>
            <a:off x="2772300" y="87625"/>
            <a:ext cx="4603800" cy="4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CC0000"/>
                </a:solidFill>
                <a:latin typeface="Calibri"/>
                <a:ea typeface="Calibri"/>
                <a:cs typeface="Calibri"/>
                <a:sym typeface="Calibri"/>
              </a:rPr>
              <a:t>Inspection stations appear in the northwest!</a:t>
            </a:r>
            <a:endParaRPr sz="1800" b="1">
              <a:solidFill>
                <a:srgbClr val="CC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72"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73"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
        <p:nvSpPr>
          <p:cNvPr id="439" name="Google Shape;439;p73"/>
          <p:cNvSpPr txBox="1"/>
          <p:nvPr/>
        </p:nvSpPr>
        <p:spPr>
          <a:xfrm>
            <a:off x="6379775" y="0"/>
            <a:ext cx="16692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CC0000"/>
                </a:solidFill>
                <a:latin typeface="Calibri"/>
                <a:ea typeface="Calibri"/>
                <a:cs typeface="Calibri"/>
                <a:sym typeface="Calibri"/>
              </a:rPr>
              <a:t>25 years later...</a:t>
            </a:r>
            <a:endParaRPr sz="1800" b="1">
              <a:solidFill>
                <a:srgbClr val="CC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74"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75"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76"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77"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2"/>
          <p:cNvSpPr txBox="1">
            <a:spLocks noGrp="1"/>
          </p:cNvSpPr>
          <p:nvPr>
            <p:ph type="title"/>
          </p:nvPr>
        </p:nvSpPr>
        <p:spPr>
          <a:xfrm>
            <a:off x="1342225" y="537413"/>
            <a:ext cx="7801800" cy="57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Quagga mussels are native to the </a:t>
            </a:r>
            <a:endParaRPr/>
          </a:p>
          <a:p>
            <a:pPr marL="0" lvl="0" indent="0" algn="l" rtl="0">
              <a:spcBef>
                <a:spcPts val="0"/>
              </a:spcBef>
              <a:spcAft>
                <a:spcPts val="0"/>
              </a:spcAft>
              <a:buNone/>
            </a:pPr>
            <a:r>
              <a:rPr lang="en"/>
              <a:t>Dneiper River</a:t>
            </a:r>
            <a:endParaRPr/>
          </a:p>
        </p:txBody>
      </p:sp>
      <p:grpSp>
        <p:nvGrpSpPr>
          <p:cNvPr id="236" name="Google Shape;236;p42"/>
          <p:cNvGrpSpPr/>
          <p:nvPr/>
        </p:nvGrpSpPr>
        <p:grpSpPr>
          <a:xfrm>
            <a:off x="1443375" y="1111325"/>
            <a:ext cx="6470400" cy="3676700"/>
            <a:chOff x="1443375" y="1111325"/>
            <a:chExt cx="6470400" cy="3676700"/>
          </a:xfrm>
        </p:grpSpPr>
        <p:pic>
          <p:nvPicPr>
            <p:cNvPr id="237" name="Google Shape;237;p42"/>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443375" y="1111325"/>
              <a:ext cx="6470400" cy="3676700"/>
            </a:xfrm>
            <a:prstGeom prst="rect">
              <a:avLst/>
            </a:prstGeom>
            <a:noFill/>
            <a:ln>
              <a:noFill/>
            </a:ln>
          </p:spPr>
        </p:pic>
        <p:sp>
          <p:nvSpPr>
            <p:cNvPr id="238" name="Google Shape;238;p42"/>
            <p:cNvSpPr txBox="1"/>
            <p:nvPr/>
          </p:nvSpPr>
          <p:spPr>
            <a:xfrm>
              <a:off x="4097630" y="1136321"/>
              <a:ext cx="2037000" cy="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9900"/>
                  </a:solidFill>
                  <a:latin typeface="Roboto"/>
                  <a:ea typeface="Roboto"/>
                  <a:cs typeface="Roboto"/>
                  <a:sym typeface="Roboto"/>
                </a:rPr>
                <a:t>Dnieper River</a:t>
              </a:r>
              <a:endParaRPr sz="2200" dirty="0">
                <a:solidFill>
                  <a:srgbClr val="FF9900"/>
                </a:solidFill>
                <a:latin typeface="Roboto"/>
                <a:ea typeface="Roboto"/>
                <a:cs typeface="Roboto"/>
                <a:sym typeface="Roboto"/>
              </a:endParaRPr>
            </a:p>
          </p:txBody>
        </p:sp>
      </p:grpSp>
      <p:cxnSp>
        <p:nvCxnSpPr>
          <p:cNvPr id="7" name="Google Shape;227;p41"/>
          <p:cNvCxnSpPr/>
          <p:nvPr/>
        </p:nvCxnSpPr>
        <p:spPr>
          <a:xfrm flipH="1">
            <a:off x="3576004" y="1450375"/>
            <a:ext cx="538700" cy="202931"/>
          </a:xfrm>
          <a:prstGeom prst="straightConnector1">
            <a:avLst/>
          </a:prstGeom>
          <a:noFill/>
          <a:ln w="28575" cap="flat" cmpd="sng">
            <a:solidFill>
              <a:srgbClr val="FF9900"/>
            </a:solidFill>
            <a:prstDash val="solid"/>
            <a:round/>
            <a:headEnd type="none" w="med" len="med"/>
            <a:tailEnd type="triangle"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78"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
        <p:nvSpPr>
          <p:cNvPr id="465" name="Google Shape;465;p78"/>
          <p:cNvSpPr txBox="1"/>
          <p:nvPr/>
        </p:nvSpPr>
        <p:spPr>
          <a:xfrm>
            <a:off x="2102525" y="0"/>
            <a:ext cx="2535600" cy="3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CC0000"/>
                </a:solidFill>
                <a:latin typeface="Calibri"/>
                <a:ea typeface="Calibri"/>
                <a:cs typeface="Calibri"/>
                <a:sym typeface="Calibri"/>
              </a:rPr>
              <a:t>Detection in Montana</a:t>
            </a:r>
            <a:endParaRPr sz="1800" b="1">
              <a:solidFill>
                <a:srgbClr val="CC0000"/>
              </a:solidFill>
              <a:latin typeface="Calibri"/>
              <a:ea typeface="Calibri"/>
              <a:cs typeface="Calibri"/>
              <a:sym typeface="Calibri"/>
            </a:endParaRPr>
          </a:p>
        </p:txBody>
      </p:sp>
      <p:cxnSp>
        <p:nvCxnSpPr>
          <p:cNvPr id="466" name="Google Shape;466;p78"/>
          <p:cNvCxnSpPr/>
          <p:nvPr/>
        </p:nvCxnSpPr>
        <p:spPr>
          <a:xfrm flipH="1">
            <a:off x="3008925" y="379000"/>
            <a:ext cx="243600" cy="180600"/>
          </a:xfrm>
          <a:prstGeom prst="straightConnector1">
            <a:avLst/>
          </a:prstGeom>
          <a:noFill/>
          <a:ln w="19050" cap="flat" cmpd="sng">
            <a:solidFill>
              <a:srgbClr val="CC0000"/>
            </a:solidFill>
            <a:prstDash val="solid"/>
            <a:round/>
            <a:headEnd type="none" w="med" len="med"/>
            <a:tailEnd type="triangle" w="med" len="med"/>
          </a:ln>
        </p:spPr>
      </p:cxnSp>
      <p:sp>
        <p:nvSpPr>
          <p:cNvPr id="467" name="Google Shape;467;p78"/>
          <p:cNvSpPr txBox="1"/>
          <p:nvPr/>
        </p:nvSpPr>
        <p:spPr>
          <a:xfrm>
            <a:off x="6379775" y="0"/>
            <a:ext cx="16692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CC0000"/>
                </a:solidFill>
                <a:latin typeface="Calibri"/>
                <a:ea typeface="Calibri"/>
                <a:cs typeface="Calibri"/>
                <a:sym typeface="Calibri"/>
              </a:rPr>
              <a:t>30 years later...</a:t>
            </a:r>
            <a:endParaRPr sz="1800" b="1">
              <a:solidFill>
                <a:srgbClr val="CC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79"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80"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
        <p:nvSpPr>
          <p:cNvPr id="478" name="Google Shape;478;p80"/>
          <p:cNvSpPr txBox="1"/>
          <p:nvPr/>
        </p:nvSpPr>
        <p:spPr>
          <a:xfrm>
            <a:off x="7344875" y="2855500"/>
            <a:ext cx="1799400" cy="171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alibri"/>
                <a:ea typeface="Calibri"/>
                <a:cs typeface="Calibri"/>
                <a:sym typeface="Calibri"/>
              </a:rPr>
              <a:t>Are the inspection stations and clean, drain, dry campaigns in the northwest working?</a:t>
            </a:r>
            <a:endParaRPr sz="1800">
              <a:latin typeface="Calibri"/>
              <a:ea typeface="Calibri"/>
              <a:cs typeface="Calibri"/>
              <a:sym typeface="Calibri"/>
            </a:endParaRPr>
          </a:p>
        </p:txBody>
      </p:sp>
      <p:sp>
        <p:nvSpPr>
          <p:cNvPr id="479" name="Google Shape;479;p80"/>
          <p:cNvSpPr txBox="1"/>
          <p:nvPr/>
        </p:nvSpPr>
        <p:spPr>
          <a:xfrm>
            <a:off x="6379775" y="0"/>
            <a:ext cx="16692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CC0000"/>
                </a:solidFill>
                <a:latin typeface="Calibri"/>
                <a:ea typeface="Calibri"/>
                <a:cs typeface="Calibri"/>
                <a:sym typeface="Calibri"/>
              </a:rPr>
              <a:t>32 years later...</a:t>
            </a:r>
            <a:endParaRPr sz="1800" b="1">
              <a:solidFill>
                <a:srgbClr val="CC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CD663B-A323-46E3-A526-72975B8FB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 y="4762"/>
            <a:ext cx="9134475" cy="5133975"/>
          </a:xfrm>
          <a:prstGeom prst="rect">
            <a:avLst/>
          </a:prstGeom>
        </p:spPr>
      </p:pic>
      <p:sp>
        <p:nvSpPr>
          <p:cNvPr id="5" name="Google Shape;485;p81">
            <a:extLst>
              <a:ext uri="{FF2B5EF4-FFF2-40B4-BE49-F238E27FC236}">
                <a16:creationId xmlns:a16="http://schemas.microsoft.com/office/drawing/2014/main" id="{FFD3C330-631F-4D01-AF17-AB11DFE41300}"/>
              </a:ext>
            </a:extLst>
          </p:cNvPr>
          <p:cNvSpPr txBox="1"/>
          <p:nvPr/>
        </p:nvSpPr>
        <p:spPr>
          <a:xfrm>
            <a:off x="6379775" y="0"/>
            <a:ext cx="16692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CC0000"/>
                </a:solidFill>
                <a:latin typeface="Calibri"/>
                <a:ea typeface="Calibri"/>
                <a:cs typeface="Calibri"/>
                <a:sym typeface="Calibri"/>
              </a:rPr>
              <a:t>37 years later...</a:t>
            </a:r>
            <a:endParaRPr sz="1800" b="1" dirty="0">
              <a:solidFill>
                <a:srgbClr val="CC0000"/>
              </a:solidFill>
              <a:latin typeface="Calibri"/>
              <a:ea typeface="Calibri"/>
              <a:cs typeface="Calibri"/>
              <a:sym typeface="Calibri"/>
            </a:endParaRPr>
          </a:p>
        </p:txBody>
      </p:sp>
    </p:spTree>
    <p:extLst>
      <p:ext uri="{BB962C8B-B14F-4D97-AF65-F5344CB8AC3E}">
        <p14:creationId xmlns:p14="http://schemas.microsoft.com/office/powerpoint/2010/main" val="4262738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2D192D-F050-4630-93AD-AEF269806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 y="4762"/>
            <a:ext cx="9134475" cy="5133975"/>
          </a:xfrm>
          <a:prstGeom prst="rect">
            <a:avLst/>
          </a:prstGeom>
        </p:spPr>
      </p:pic>
      <p:sp>
        <p:nvSpPr>
          <p:cNvPr id="5" name="Google Shape;485;p81">
            <a:extLst>
              <a:ext uri="{FF2B5EF4-FFF2-40B4-BE49-F238E27FC236}">
                <a16:creationId xmlns:a16="http://schemas.microsoft.com/office/drawing/2014/main" id="{FFD3C330-631F-4D01-AF17-AB11DFE41300}"/>
              </a:ext>
            </a:extLst>
          </p:cNvPr>
          <p:cNvSpPr txBox="1"/>
          <p:nvPr/>
        </p:nvSpPr>
        <p:spPr>
          <a:xfrm>
            <a:off x="6379775" y="0"/>
            <a:ext cx="16692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CC0000"/>
                </a:solidFill>
                <a:latin typeface="Calibri"/>
                <a:ea typeface="Calibri"/>
                <a:cs typeface="Calibri"/>
                <a:sym typeface="Calibri"/>
              </a:rPr>
              <a:t>37 years later...</a:t>
            </a:r>
            <a:endParaRPr sz="1800" b="1" dirty="0">
              <a:solidFill>
                <a:srgbClr val="CC0000"/>
              </a:solidFill>
              <a:latin typeface="Calibri"/>
              <a:ea typeface="Calibri"/>
              <a:cs typeface="Calibri"/>
              <a:sym typeface="Calibri"/>
            </a:endParaRPr>
          </a:p>
        </p:txBody>
      </p:sp>
      <p:sp>
        <p:nvSpPr>
          <p:cNvPr id="6" name="Google Shape;486;p81">
            <a:extLst>
              <a:ext uri="{FF2B5EF4-FFF2-40B4-BE49-F238E27FC236}">
                <a16:creationId xmlns:a16="http://schemas.microsoft.com/office/drawing/2014/main" id="{0E2B3BE5-9760-4EBB-ACED-629C8FAE51F1}"/>
              </a:ext>
            </a:extLst>
          </p:cNvPr>
          <p:cNvSpPr txBox="1"/>
          <p:nvPr/>
        </p:nvSpPr>
        <p:spPr>
          <a:xfrm>
            <a:off x="7511437" y="3311456"/>
            <a:ext cx="1627800" cy="155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u="sng" dirty="0">
                <a:latin typeface="Calibri"/>
                <a:ea typeface="Calibri"/>
                <a:cs typeface="Calibri"/>
                <a:sym typeface="Calibri"/>
              </a:rPr>
              <a:t>List</a:t>
            </a:r>
            <a:r>
              <a:rPr lang="en" sz="1800" b="1" dirty="0">
                <a:latin typeface="Calibri"/>
                <a:ea typeface="Calibri"/>
                <a:cs typeface="Calibri"/>
                <a:sym typeface="Calibri"/>
              </a:rPr>
              <a:t> </a:t>
            </a:r>
            <a:r>
              <a:rPr lang="en" sz="1800" dirty="0">
                <a:latin typeface="Calibri"/>
                <a:ea typeface="Calibri"/>
                <a:cs typeface="Calibri"/>
                <a:sym typeface="Calibri"/>
              </a:rPr>
              <a:t>the states the invasive mussels have </a:t>
            </a:r>
            <a:r>
              <a:rPr lang="en" sz="1800" b="1" u="sng" dirty="0">
                <a:latin typeface="Calibri"/>
                <a:ea typeface="Calibri"/>
                <a:cs typeface="Calibri"/>
                <a:sym typeface="Calibri"/>
              </a:rPr>
              <a:t>NOT</a:t>
            </a:r>
            <a:r>
              <a:rPr lang="en" sz="1800" dirty="0">
                <a:latin typeface="Calibri"/>
                <a:ea typeface="Calibri"/>
                <a:cs typeface="Calibri"/>
                <a:sym typeface="Calibri"/>
              </a:rPr>
              <a:t> spread to. </a:t>
            </a:r>
            <a:endParaRPr sz="1800" dirty="0">
              <a:latin typeface="Calibri"/>
              <a:ea typeface="Calibri"/>
              <a:cs typeface="Calibri"/>
              <a:sym typeface="Calibri"/>
            </a:endParaRPr>
          </a:p>
        </p:txBody>
      </p:sp>
    </p:spTree>
    <p:extLst>
      <p:ext uri="{BB962C8B-B14F-4D97-AF65-F5344CB8AC3E}">
        <p14:creationId xmlns:p14="http://schemas.microsoft.com/office/powerpoint/2010/main" val="1742475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82"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
        <p:nvSpPr>
          <p:cNvPr id="492" name="Google Shape;492;p82"/>
          <p:cNvSpPr txBox="1"/>
          <p:nvPr/>
        </p:nvSpPr>
        <p:spPr>
          <a:xfrm>
            <a:off x="6379775" y="0"/>
            <a:ext cx="16692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CC0000"/>
                </a:solidFill>
                <a:latin typeface="Calibri"/>
                <a:ea typeface="Calibri"/>
                <a:cs typeface="Calibri"/>
                <a:sym typeface="Calibri"/>
              </a:rPr>
              <a:t>32 years later...</a:t>
            </a:r>
            <a:endParaRPr sz="1800" b="1">
              <a:solidFill>
                <a:srgbClr val="CC0000"/>
              </a:solidFill>
              <a:latin typeface="Calibri"/>
              <a:ea typeface="Calibri"/>
              <a:cs typeface="Calibri"/>
              <a:sym typeface="Calibri"/>
            </a:endParaRPr>
          </a:p>
        </p:txBody>
      </p:sp>
      <p:sp>
        <p:nvSpPr>
          <p:cNvPr id="493" name="Google Shape;493;p82"/>
          <p:cNvSpPr txBox="1"/>
          <p:nvPr/>
        </p:nvSpPr>
        <p:spPr>
          <a:xfrm>
            <a:off x="7474775" y="3091550"/>
            <a:ext cx="1669200" cy="155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latin typeface="Calibri"/>
                <a:ea typeface="Calibri"/>
                <a:cs typeface="Calibri"/>
                <a:sym typeface="Calibri"/>
              </a:rPr>
              <a:t>What are some</a:t>
            </a:r>
            <a:r>
              <a:rPr lang="en" sz="1800" b="1" u="sng" dirty="0">
                <a:latin typeface="Calibri"/>
                <a:ea typeface="Calibri"/>
                <a:cs typeface="Calibri"/>
                <a:sym typeface="Calibri"/>
              </a:rPr>
              <a:t> invasion barriers</a:t>
            </a:r>
            <a:r>
              <a:rPr lang="en" sz="1800" dirty="0">
                <a:latin typeface="Calibri"/>
                <a:ea typeface="Calibri"/>
                <a:cs typeface="Calibri"/>
                <a:sym typeface="Calibri"/>
              </a:rPr>
              <a:t> </a:t>
            </a:r>
            <a:endParaRPr sz="1800" dirty="0">
              <a:latin typeface="Calibri"/>
              <a:ea typeface="Calibri"/>
              <a:cs typeface="Calibri"/>
              <a:sym typeface="Calibri"/>
            </a:endParaRPr>
          </a:p>
          <a:p>
            <a:pPr marL="0" lvl="0" indent="0" algn="ctr" rtl="0">
              <a:spcBef>
                <a:spcPts val="0"/>
              </a:spcBef>
              <a:spcAft>
                <a:spcPts val="0"/>
              </a:spcAft>
              <a:buNone/>
            </a:pPr>
            <a:r>
              <a:rPr lang="en" sz="1800" dirty="0">
                <a:latin typeface="Calibri"/>
                <a:ea typeface="Calibri"/>
                <a:cs typeface="Calibri"/>
                <a:sym typeface="Calibri"/>
              </a:rPr>
              <a:t>that could cause a mussel invasion to fail?</a:t>
            </a:r>
            <a:endParaRPr sz="1800" dirty="0">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83"/>
          <p:cNvSpPr txBox="1">
            <a:spLocks noGrp="1"/>
          </p:cNvSpPr>
          <p:nvPr>
            <p:ph type="title"/>
          </p:nvPr>
        </p:nvSpPr>
        <p:spPr>
          <a:xfrm>
            <a:off x="1463350" y="556978"/>
            <a:ext cx="6987900" cy="500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t>The Columbia River Basin is the last major watershed without invasive mussels!</a:t>
            </a:r>
            <a:endParaRPr sz="2400" dirty="0"/>
          </a:p>
        </p:txBody>
      </p:sp>
      <p:pic>
        <p:nvPicPr>
          <p:cNvPr id="499" name="Google Shape;499;p83"/>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2187440" y="1182275"/>
            <a:ext cx="6601235" cy="3777600"/>
          </a:xfrm>
          <a:prstGeom prst="rect">
            <a:avLst/>
          </a:prstGeom>
          <a:noFill/>
          <a:ln>
            <a:noFill/>
          </a:ln>
        </p:spPr>
      </p:pic>
      <p:sp>
        <p:nvSpPr>
          <p:cNvPr id="500" name="Google Shape;500;p83"/>
          <p:cNvSpPr txBox="1"/>
          <p:nvPr/>
        </p:nvSpPr>
        <p:spPr>
          <a:xfrm>
            <a:off x="278780" y="1182275"/>
            <a:ext cx="1908670" cy="3777600"/>
          </a:xfrm>
          <a:prstGeom prst="rect">
            <a:avLst/>
          </a:prstGeom>
          <a:solidFill>
            <a:srgbClr val="D9D9D9"/>
          </a:solidFill>
          <a:ln>
            <a:solidFill>
              <a:schemeClr val="bg1">
                <a:lumMod val="50000"/>
              </a:schemeClr>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t>A </a:t>
            </a:r>
            <a:r>
              <a:rPr lang="en" sz="2200" b="1" u="sng" dirty="0"/>
              <a:t>river basin </a:t>
            </a:r>
            <a:r>
              <a:rPr lang="en" sz="2200" dirty="0"/>
              <a:t>or</a:t>
            </a:r>
          </a:p>
          <a:p>
            <a:pPr marL="0" lvl="0" indent="0" algn="ctr" rtl="0">
              <a:spcBef>
                <a:spcPts val="0"/>
              </a:spcBef>
              <a:spcAft>
                <a:spcPts val="0"/>
              </a:spcAft>
              <a:buNone/>
            </a:pPr>
            <a:r>
              <a:rPr lang="en" sz="2200"/>
              <a:t> </a:t>
            </a:r>
            <a:r>
              <a:rPr lang="en" sz="2200" b="1" u="sng" dirty="0"/>
              <a:t>watershed</a:t>
            </a:r>
            <a:r>
              <a:rPr lang="en" sz="2200" b="1" dirty="0"/>
              <a:t> </a:t>
            </a:r>
            <a:r>
              <a:rPr lang="en" sz="2200" dirty="0"/>
              <a:t>is an area of land drained by a river and its tributaries to a common outlet.</a:t>
            </a:r>
            <a:endParaRPr sz="2200" dirty="0"/>
          </a:p>
        </p:txBody>
      </p:sp>
      <p:sp>
        <p:nvSpPr>
          <p:cNvPr id="501" name="Google Shape;501;p83"/>
          <p:cNvSpPr/>
          <p:nvPr/>
        </p:nvSpPr>
        <p:spPr>
          <a:xfrm>
            <a:off x="2330675" y="1182275"/>
            <a:ext cx="1849800" cy="1524900"/>
          </a:xfrm>
          <a:prstGeom prst="ellipse">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84"/>
          <p:cNvSpPr txBox="1">
            <a:spLocks noGrp="1"/>
          </p:cNvSpPr>
          <p:nvPr>
            <p:ph type="title"/>
          </p:nvPr>
        </p:nvSpPr>
        <p:spPr>
          <a:xfrm>
            <a:off x="269700" y="1537925"/>
            <a:ext cx="2330400" cy="2913300"/>
          </a:xfrm>
          <a:prstGeom prst="rect">
            <a:avLst/>
          </a:prstGeom>
          <a:solidFill>
            <a:srgbClr val="D9D9D9"/>
          </a:solidFill>
          <a:ln>
            <a:solidFill>
              <a:schemeClr val="bg1">
                <a:lumMod val="50000"/>
              </a:schemeClr>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300" dirty="0">
                <a:solidFill>
                  <a:srgbClr val="000000"/>
                </a:solidFill>
              </a:rPr>
              <a:t>Select a</a:t>
            </a:r>
            <a:endParaRPr sz="2300" dirty="0">
              <a:solidFill>
                <a:srgbClr val="000000"/>
              </a:solidFill>
            </a:endParaRPr>
          </a:p>
          <a:p>
            <a:pPr marL="0" lvl="0" indent="0" algn="ctr" rtl="0">
              <a:spcBef>
                <a:spcPts val="0"/>
              </a:spcBef>
              <a:spcAft>
                <a:spcPts val="0"/>
              </a:spcAft>
              <a:buNone/>
            </a:pPr>
            <a:r>
              <a:rPr lang="en" sz="2300" dirty="0">
                <a:solidFill>
                  <a:srgbClr val="000000"/>
                </a:solidFill>
              </a:rPr>
              <a:t> </a:t>
            </a:r>
            <a:r>
              <a:rPr lang="en" sz="2300" b="1" u="sng" dirty="0">
                <a:solidFill>
                  <a:srgbClr val="000000"/>
                </a:solidFill>
              </a:rPr>
              <a:t>point of introduction</a:t>
            </a:r>
            <a:r>
              <a:rPr lang="en" sz="2300" dirty="0">
                <a:solidFill>
                  <a:srgbClr val="000000"/>
                </a:solidFill>
              </a:rPr>
              <a:t> on the Flathead Region Map</a:t>
            </a:r>
            <a:endParaRPr sz="2300" dirty="0">
              <a:solidFill>
                <a:srgbClr val="000000"/>
              </a:solidFill>
            </a:endParaRPr>
          </a:p>
        </p:txBody>
      </p:sp>
      <p:pic>
        <p:nvPicPr>
          <p:cNvPr id="507" name="Google Shape;507;p84"/>
          <p:cNvPicPr preferRelativeResize="0"/>
          <p:nvPr/>
        </p:nvPicPr>
        <p:blipFill>
          <a:blip r:embed="rId3" cstate="screen">
            <a:alphaModFix/>
            <a:extLst>
              <a:ext uri="{28A0092B-C50C-407E-A947-70E740481C1C}">
                <a14:useLocalDpi xmlns:a14="http://schemas.microsoft.com/office/drawing/2010/main" val="0"/>
              </a:ext>
            </a:extLst>
          </a:blip>
          <a:stretch>
            <a:fillRect/>
          </a:stretch>
        </p:blipFill>
        <p:spPr>
          <a:xfrm>
            <a:off x="2850650" y="123375"/>
            <a:ext cx="3414477" cy="4886222"/>
          </a:xfrm>
          <a:prstGeom prst="rect">
            <a:avLst/>
          </a:prstGeom>
          <a:noFill/>
          <a:ln>
            <a:solidFill>
              <a:schemeClr val="bg1">
                <a:lumMod val="50000"/>
              </a:schemeClr>
            </a:solidFill>
          </a:ln>
        </p:spPr>
      </p:pic>
      <p:pic>
        <p:nvPicPr>
          <p:cNvPr id="508" name="Google Shape;508;p84"/>
          <p:cNvPicPr preferRelativeResize="0"/>
          <p:nvPr/>
        </p:nvPicPr>
        <p:blipFill>
          <a:blip r:embed="rId4" cstate="screen">
            <a:alphaModFix/>
            <a:extLst>
              <a:ext uri="{28A0092B-C50C-407E-A947-70E740481C1C}">
                <a14:useLocalDpi xmlns:a14="http://schemas.microsoft.com/office/drawing/2010/main" val="0"/>
              </a:ext>
            </a:extLst>
          </a:blip>
          <a:stretch>
            <a:fillRect/>
          </a:stretch>
        </p:blipFill>
        <p:spPr>
          <a:xfrm>
            <a:off x="6238911" y="2720125"/>
            <a:ext cx="2612713" cy="2272599"/>
          </a:xfrm>
          <a:prstGeom prst="rect">
            <a:avLst/>
          </a:prstGeom>
          <a:noFill/>
          <a:ln>
            <a:solidFill>
              <a:schemeClr val="bg1">
                <a:lumMod val="50000"/>
              </a:schemeClr>
            </a:solidFill>
          </a:ln>
        </p:spPr>
      </p:pic>
      <p:pic>
        <p:nvPicPr>
          <p:cNvPr id="2" name="Picture 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238911" y="123375"/>
            <a:ext cx="2612713" cy="2586891"/>
          </a:xfrm>
          <a:prstGeom prst="rect">
            <a:avLst/>
          </a:prstGeom>
          <a:ln>
            <a:solidFill>
              <a:schemeClr val="bg1">
                <a:lumMod val="50000"/>
              </a:schemeClr>
            </a:solid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85"/>
          <p:cNvSpPr txBox="1">
            <a:spLocks noGrp="1"/>
          </p:cNvSpPr>
          <p:nvPr>
            <p:ph type="title"/>
          </p:nvPr>
        </p:nvSpPr>
        <p:spPr>
          <a:xfrm>
            <a:off x="269700" y="1537925"/>
            <a:ext cx="2311500" cy="2913300"/>
          </a:xfrm>
          <a:prstGeom prst="rect">
            <a:avLst/>
          </a:prstGeom>
          <a:solidFill>
            <a:srgbClr val="D9D9D9"/>
          </a:solidFill>
          <a:ln>
            <a:solidFill>
              <a:schemeClr val="bg1">
                <a:lumMod val="50000"/>
              </a:schemeClr>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300" dirty="0">
                <a:solidFill>
                  <a:srgbClr val="000000"/>
                </a:solidFill>
              </a:rPr>
              <a:t>Describe </a:t>
            </a:r>
            <a:r>
              <a:rPr lang="en" sz="2300" b="1" u="sng" dirty="0">
                <a:solidFill>
                  <a:srgbClr val="000000"/>
                </a:solidFill>
              </a:rPr>
              <a:t>where</a:t>
            </a:r>
            <a:r>
              <a:rPr lang="en" sz="2300" b="1" dirty="0">
                <a:solidFill>
                  <a:srgbClr val="000000"/>
                </a:solidFill>
              </a:rPr>
              <a:t> </a:t>
            </a:r>
            <a:r>
              <a:rPr lang="en" sz="2300" dirty="0">
                <a:solidFill>
                  <a:srgbClr val="000000"/>
                </a:solidFill>
              </a:rPr>
              <a:t>the mussels would disperse from that location.</a:t>
            </a:r>
            <a:endParaRPr sz="2300" dirty="0">
              <a:solidFill>
                <a:srgbClr val="000000"/>
              </a:solidFill>
            </a:endParaRPr>
          </a:p>
        </p:txBody>
      </p:sp>
      <p:pic>
        <p:nvPicPr>
          <p:cNvPr id="515" name="Google Shape;515;p85"/>
          <p:cNvPicPr preferRelativeResize="0"/>
          <p:nvPr/>
        </p:nvPicPr>
        <p:blipFill>
          <a:blip r:embed="rId3" cstate="screen">
            <a:alphaModFix/>
            <a:extLst>
              <a:ext uri="{28A0092B-C50C-407E-A947-70E740481C1C}">
                <a14:useLocalDpi xmlns:a14="http://schemas.microsoft.com/office/drawing/2010/main" val="0"/>
              </a:ext>
            </a:extLst>
          </a:blip>
          <a:stretch>
            <a:fillRect/>
          </a:stretch>
        </p:blipFill>
        <p:spPr>
          <a:xfrm>
            <a:off x="2850650" y="123375"/>
            <a:ext cx="3414477" cy="4886222"/>
          </a:xfrm>
          <a:prstGeom prst="rect">
            <a:avLst/>
          </a:prstGeom>
          <a:noFill/>
          <a:ln>
            <a:solidFill>
              <a:schemeClr val="bg1">
                <a:lumMod val="50000"/>
              </a:schemeClr>
            </a:solidFill>
          </a:ln>
        </p:spPr>
      </p:pic>
      <p:pic>
        <p:nvPicPr>
          <p:cNvPr id="8" name="Google Shape;508;p84"/>
          <p:cNvPicPr preferRelativeResize="0"/>
          <p:nvPr/>
        </p:nvPicPr>
        <p:blipFill>
          <a:blip r:embed="rId4" cstate="screen">
            <a:alphaModFix/>
            <a:extLst>
              <a:ext uri="{28A0092B-C50C-407E-A947-70E740481C1C}">
                <a14:useLocalDpi xmlns:a14="http://schemas.microsoft.com/office/drawing/2010/main" val="0"/>
              </a:ext>
            </a:extLst>
          </a:blip>
          <a:stretch>
            <a:fillRect/>
          </a:stretch>
        </p:blipFill>
        <p:spPr>
          <a:xfrm>
            <a:off x="6238911" y="2720125"/>
            <a:ext cx="2612713" cy="2272599"/>
          </a:xfrm>
          <a:prstGeom prst="rect">
            <a:avLst/>
          </a:prstGeom>
          <a:noFill/>
          <a:ln>
            <a:solidFill>
              <a:schemeClr val="bg1">
                <a:lumMod val="50000"/>
              </a:schemeClr>
            </a:solidFill>
          </a:ln>
        </p:spPr>
      </p:pic>
      <p:pic>
        <p:nvPicPr>
          <p:cNvPr id="9" name="Picture 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238911" y="123375"/>
            <a:ext cx="2612713" cy="2586891"/>
          </a:xfrm>
          <a:prstGeom prst="rect">
            <a:avLst/>
          </a:prstGeom>
          <a:ln>
            <a:solidFill>
              <a:schemeClr val="bg1">
                <a:lumMod val="50000"/>
              </a:schemeClr>
            </a:solid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86"/>
          <p:cNvSpPr txBox="1">
            <a:spLocks noGrp="1"/>
          </p:cNvSpPr>
          <p:nvPr>
            <p:ph type="title"/>
          </p:nvPr>
        </p:nvSpPr>
        <p:spPr>
          <a:xfrm>
            <a:off x="269700" y="1537925"/>
            <a:ext cx="2330400" cy="2913300"/>
          </a:xfrm>
          <a:prstGeom prst="rect">
            <a:avLst/>
          </a:prstGeom>
          <a:solidFill>
            <a:srgbClr val="D9D9D9"/>
          </a:solidFill>
          <a:ln>
            <a:solidFill>
              <a:srgbClr val="00283E"/>
            </a:solidFill>
          </a:ln>
        </p:spPr>
        <p:txBody>
          <a:bodyPr spcFirstLastPara="1" wrap="square" lIns="91425" tIns="91425" rIns="91425" bIns="91425" anchor="t" anchorCtr="0">
            <a:noAutofit/>
          </a:bodyPr>
          <a:lstStyle/>
          <a:p>
            <a:pPr marL="0" lvl="0" indent="0" algn="ctr" rtl="0">
              <a:spcBef>
                <a:spcPts val="0"/>
              </a:spcBef>
              <a:spcAft>
                <a:spcPts val="0"/>
              </a:spcAft>
              <a:buNone/>
            </a:pPr>
            <a:br>
              <a:rPr lang="en-US" sz="1200" dirty="0">
                <a:solidFill>
                  <a:srgbClr val="000000"/>
                </a:solidFill>
              </a:rPr>
            </a:br>
            <a:r>
              <a:rPr lang="en" sz="2200" dirty="0">
                <a:solidFill>
                  <a:srgbClr val="000000"/>
                </a:solidFill>
              </a:rPr>
              <a:t>How could the </a:t>
            </a:r>
            <a:r>
              <a:rPr lang="en" sz="2200" b="1" u="sng" dirty="0">
                <a:solidFill>
                  <a:srgbClr val="000000"/>
                </a:solidFill>
              </a:rPr>
              <a:t>aquatic environment</a:t>
            </a:r>
            <a:r>
              <a:rPr lang="en" sz="2200" dirty="0">
                <a:solidFill>
                  <a:srgbClr val="000000"/>
                </a:solidFill>
              </a:rPr>
              <a:t> </a:t>
            </a:r>
            <a:endParaRPr sz="2200" dirty="0">
              <a:solidFill>
                <a:srgbClr val="000000"/>
              </a:solidFill>
            </a:endParaRPr>
          </a:p>
          <a:p>
            <a:pPr marL="0" lvl="0" indent="0" algn="ctr" rtl="0">
              <a:spcBef>
                <a:spcPts val="0"/>
              </a:spcBef>
              <a:spcAft>
                <a:spcPts val="0"/>
              </a:spcAft>
              <a:buNone/>
            </a:pPr>
            <a:r>
              <a:rPr lang="en" sz="2200" dirty="0">
                <a:solidFill>
                  <a:srgbClr val="000000"/>
                </a:solidFill>
              </a:rPr>
              <a:t>of the Flathead Watershed be impacted by a mussel invasion?</a:t>
            </a:r>
            <a:endParaRPr sz="2200" dirty="0">
              <a:solidFill>
                <a:srgbClr val="000000"/>
              </a:solidFill>
            </a:endParaRPr>
          </a:p>
          <a:p>
            <a:pPr marL="0" lvl="0" indent="0" algn="l" rtl="0">
              <a:spcBef>
                <a:spcPts val="0"/>
              </a:spcBef>
              <a:spcAft>
                <a:spcPts val="0"/>
              </a:spcAft>
              <a:buNone/>
            </a:pPr>
            <a:endParaRPr sz="2000" dirty="0">
              <a:solidFill>
                <a:srgbClr val="000000"/>
              </a:solidFill>
            </a:endParaRPr>
          </a:p>
        </p:txBody>
      </p:sp>
      <p:pic>
        <p:nvPicPr>
          <p:cNvPr id="523" name="Google Shape;523;p86"/>
          <p:cNvPicPr preferRelativeResize="0"/>
          <p:nvPr/>
        </p:nvPicPr>
        <p:blipFill>
          <a:blip r:embed="rId3" cstate="screen">
            <a:alphaModFix/>
            <a:extLst>
              <a:ext uri="{28A0092B-C50C-407E-A947-70E740481C1C}">
                <a14:useLocalDpi xmlns:a14="http://schemas.microsoft.com/office/drawing/2010/main" val="0"/>
              </a:ext>
            </a:extLst>
          </a:blip>
          <a:stretch>
            <a:fillRect/>
          </a:stretch>
        </p:blipFill>
        <p:spPr>
          <a:xfrm>
            <a:off x="2850650" y="123375"/>
            <a:ext cx="3414477" cy="4886222"/>
          </a:xfrm>
          <a:prstGeom prst="rect">
            <a:avLst/>
          </a:prstGeom>
          <a:noFill/>
          <a:ln>
            <a:solidFill>
              <a:srgbClr val="00283E"/>
            </a:solidFill>
          </a:ln>
        </p:spPr>
      </p:pic>
      <p:pic>
        <p:nvPicPr>
          <p:cNvPr id="6" name="Google Shape;508;p84"/>
          <p:cNvPicPr preferRelativeResize="0"/>
          <p:nvPr/>
        </p:nvPicPr>
        <p:blipFill>
          <a:blip r:embed="rId4" cstate="screen">
            <a:alphaModFix/>
            <a:extLst>
              <a:ext uri="{28A0092B-C50C-407E-A947-70E740481C1C}">
                <a14:useLocalDpi xmlns:a14="http://schemas.microsoft.com/office/drawing/2010/main" val="0"/>
              </a:ext>
            </a:extLst>
          </a:blip>
          <a:stretch>
            <a:fillRect/>
          </a:stretch>
        </p:blipFill>
        <p:spPr>
          <a:xfrm>
            <a:off x="6238911" y="2720125"/>
            <a:ext cx="2612713" cy="2272599"/>
          </a:xfrm>
          <a:prstGeom prst="rect">
            <a:avLst/>
          </a:prstGeom>
          <a:noFill/>
          <a:ln>
            <a:solidFill>
              <a:schemeClr val="bg1">
                <a:lumMod val="50000"/>
              </a:schemeClr>
            </a:solidFill>
          </a:ln>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238911" y="123375"/>
            <a:ext cx="2612713" cy="2586891"/>
          </a:xfrm>
          <a:prstGeom prst="rect">
            <a:avLst/>
          </a:prstGeom>
          <a:ln>
            <a:solidFill>
              <a:schemeClr val="bg1">
                <a:lumMod val="50000"/>
              </a:schemeClr>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3"/>
          <p:cNvSpPr txBox="1">
            <a:spLocks noGrp="1"/>
          </p:cNvSpPr>
          <p:nvPr>
            <p:ph type="title"/>
          </p:nvPr>
        </p:nvSpPr>
        <p:spPr>
          <a:xfrm>
            <a:off x="1342225" y="308813"/>
            <a:ext cx="7747200" cy="57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makes these mussels so invasive?</a:t>
            </a:r>
            <a:endParaRPr/>
          </a:p>
        </p:txBody>
      </p:sp>
      <p:pic>
        <p:nvPicPr>
          <p:cNvPr id="245" name="Google Shape;245;p43"/>
          <p:cNvPicPr preferRelativeResize="0"/>
          <p:nvPr/>
        </p:nvPicPr>
        <p:blipFill>
          <a:blip r:embed="rId3" cstate="screen">
            <a:alphaModFix/>
            <a:extLst>
              <a:ext uri="{28A0092B-C50C-407E-A947-70E740481C1C}">
                <a14:useLocalDpi xmlns:a14="http://schemas.microsoft.com/office/drawing/2010/main" val="0"/>
              </a:ext>
            </a:extLst>
          </a:blip>
          <a:stretch>
            <a:fillRect/>
          </a:stretch>
        </p:blipFill>
        <p:spPr>
          <a:xfrm>
            <a:off x="1531820" y="958926"/>
            <a:ext cx="5989350" cy="4010049"/>
          </a:xfrm>
          <a:prstGeom prst="rect">
            <a:avLst/>
          </a:prstGeom>
          <a:noFill/>
          <a:ln>
            <a:solidFill>
              <a:schemeClr val="bg1">
                <a:lumMod val="50000"/>
              </a:schemeClr>
            </a:solidFill>
          </a:ln>
        </p:spPr>
      </p:pic>
      <p:cxnSp>
        <p:nvCxnSpPr>
          <p:cNvPr id="247" name="Google Shape;247;p43"/>
          <p:cNvCxnSpPr/>
          <p:nvPr/>
        </p:nvCxnSpPr>
        <p:spPr>
          <a:xfrm>
            <a:off x="2163995" y="2134400"/>
            <a:ext cx="414300" cy="501000"/>
          </a:xfrm>
          <a:prstGeom prst="straightConnector1">
            <a:avLst/>
          </a:prstGeom>
          <a:noFill/>
          <a:ln w="38100" cap="flat" cmpd="sng">
            <a:solidFill>
              <a:srgbClr val="00FFFF"/>
            </a:solidFill>
            <a:prstDash val="solid"/>
            <a:round/>
            <a:headEnd type="none" w="med" len="med"/>
            <a:tailEnd type="stealth" w="med" len="med"/>
          </a:ln>
        </p:spPr>
      </p:cxnSp>
      <p:cxnSp>
        <p:nvCxnSpPr>
          <p:cNvPr id="248" name="Google Shape;248;p43"/>
          <p:cNvCxnSpPr/>
          <p:nvPr/>
        </p:nvCxnSpPr>
        <p:spPr>
          <a:xfrm rot="10800000">
            <a:off x="3599825" y="2090750"/>
            <a:ext cx="406200" cy="435900"/>
          </a:xfrm>
          <a:prstGeom prst="straightConnector1">
            <a:avLst/>
          </a:prstGeom>
          <a:noFill/>
          <a:ln w="38100" cap="flat" cmpd="sng">
            <a:solidFill>
              <a:srgbClr val="F6B26B"/>
            </a:solidFill>
            <a:prstDash val="solid"/>
            <a:round/>
            <a:headEnd type="none" w="med" len="med"/>
            <a:tailEnd type="stealth" w="med" len="med"/>
          </a:ln>
        </p:spPr>
      </p:cxnSp>
      <p:sp>
        <p:nvSpPr>
          <p:cNvPr id="249" name="Google Shape;249;p43"/>
          <p:cNvSpPr txBox="1"/>
          <p:nvPr/>
        </p:nvSpPr>
        <p:spPr>
          <a:xfrm>
            <a:off x="1594845" y="1062708"/>
            <a:ext cx="1107600" cy="93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00FFFF"/>
                </a:solidFill>
                <a:latin typeface="Roboto"/>
                <a:ea typeface="Roboto"/>
                <a:cs typeface="Roboto"/>
                <a:sym typeface="Roboto"/>
              </a:rPr>
              <a:t>Water enters the</a:t>
            </a:r>
            <a:endParaRPr sz="1600" dirty="0">
              <a:solidFill>
                <a:srgbClr val="00FFFF"/>
              </a:solidFill>
              <a:latin typeface="Roboto"/>
              <a:ea typeface="Roboto"/>
              <a:cs typeface="Roboto"/>
              <a:sym typeface="Roboto"/>
            </a:endParaRPr>
          </a:p>
          <a:p>
            <a:pPr marL="0" lvl="0" indent="0" algn="l" rtl="0">
              <a:spcBef>
                <a:spcPts val="0"/>
              </a:spcBef>
              <a:spcAft>
                <a:spcPts val="0"/>
              </a:spcAft>
              <a:buNone/>
            </a:pPr>
            <a:r>
              <a:rPr lang="en" sz="1600" dirty="0">
                <a:solidFill>
                  <a:srgbClr val="00FFFF"/>
                </a:solidFill>
                <a:latin typeface="Roboto"/>
                <a:ea typeface="Roboto"/>
                <a:cs typeface="Roboto"/>
                <a:sym typeface="Roboto"/>
              </a:rPr>
              <a:t>incurrent siphon</a:t>
            </a:r>
            <a:endParaRPr sz="1600" dirty="0">
              <a:solidFill>
                <a:srgbClr val="00FFFF"/>
              </a:solidFill>
              <a:latin typeface="Roboto"/>
              <a:ea typeface="Roboto"/>
              <a:cs typeface="Roboto"/>
              <a:sym typeface="Roboto"/>
            </a:endParaRPr>
          </a:p>
        </p:txBody>
      </p:sp>
      <p:sp>
        <p:nvSpPr>
          <p:cNvPr id="250" name="Google Shape;250;p43"/>
          <p:cNvSpPr txBox="1"/>
          <p:nvPr/>
        </p:nvSpPr>
        <p:spPr>
          <a:xfrm>
            <a:off x="3290944" y="1100298"/>
            <a:ext cx="1687139" cy="7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F6B26B"/>
                </a:solidFill>
                <a:latin typeface="Roboto"/>
                <a:ea typeface="Roboto"/>
                <a:cs typeface="Roboto"/>
                <a:sym typeface="Roboto"/>
              </a:rPr>
              <a:t>Waste and gametes exit the </a:t>
            </a:r>
            <a:endParaRPr sz="1600" dirty="0">
              <a:solidFill>
                <a:srgbClr val="F6B26B"/>
              </a:solidFill>
              <a:latin typeface="Roboto"/>
              <a:ea typeface="Roboto"/>
              <a:cs typeface="Roboto"/>
              <a:sym typeface="Roboto"/>
            </a:endParaRPr>
          </a:p>
          <a:p>
            <a:pPr marL="0" lvl="0" indent="0" algn="l" rtl="0">
              <a:spcBef>
                <a:spcPts val="0"/>
              </a:spcBef>
              <a:spcAft>
                <a:spcPts val="0"/>
              </a:spcAft>
              <a:buNone/>
            </a:pPr>
            <a:r>
              <a:rPr lang="en" sz="1600" dirty="0">
                <a:solidFill>
                  <a:srgbClr val="F6B26B"/>
                </a:solidFill>
                <a:latin typeface="Roboto"/>
                <a:ea typeface="Roboto"/>
                <a:cs typeface="Roboto"/>
                <a:sym typeface="Roboto"/>
              </a:rPr>
              <a:t>excurrent siphon</a:t>
            </a:r>
            <a:endParaRPr sz="1600" dirty="0">
              <a:solidFill>
                <a:srgbClr val="F6B26B"/>
              </a:solidFill>
              <a:latin typeface="Roboto"/>
              <a:ea typeface="Roboto"/>
              <a:cs typeface="Roboto"/>
              <a:sym typeface="Roboto"/>
            </a:endParaRPr>
          </a:p>
        </p:txBody>
      </p:sp>
      <p:sp>
        <p:nvSpPr>
          <p:cNvPr id="251" name="Google Shape;251;p43"/>
          <p:cNvSpPr txBox="1"/>
          <p:nvPr/>
        </p:nvSpPr>
        <p:spPr>
          <a:xfrm>
            <a:off x="4044215" y="4293024"/>
            <a:ext cx="2041200" cy="5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FFFFFF"/>
                </a:solidFill>
                <a:latin typeface="Roboto"/>
                <a:ea typeface="Roboto"/>
                <a:cs typeface="Roboto"/>
                <a:sym typeface="Roboto"/>
              </a:rPr>
              <a:t>Byssal threads attach to surfaces</a:t>
            </a:r>
            <a:endParaRPr sz="1600" dirty="0">
              <a:solidFill>
                <a:srgbClr val="FFFFFF"/>
              </a:solidFill>
              <a:latin typeface="Roboto"/>
              <a:ea typeface="Roboto"/>
              <a:cs typeface="Roboto"/>
              <a:sym typeface="Roboto"/>
            </a:endParaRPr>
          </a:p>
        </p:txBody>
      </p:sp>
      <p:pic>
        <p:nvPicPr>
          <p:cNvPr id="10" name="Google Shape;258;p44"/>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6552100" y="810050"/>
            <a:ext cx="2495550" cy="1828800"/>
          </a:xfrm>
          <a:prstGeom prst="rect">
            <a:avLst/>
          </a:prstGeom>
          <a:noFill/>
          <a:ln>
            <a:solidFill>
              <a:schemeClr val="bg1">
                <a:lumMod val="50000"/>
              </a:schemeClr>
            </a:solid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87"/>
          <p:cNvSpPr txBox="1">
            <a:spLocks noGrp="1"/>
          </p:cNvSpPr>
          <p:nvPr>
            <p:ph type="title"/>
          </p:nvPr>
        </p:nvSpPr>
        <p:spPr>
          <a:xfrm>
            <a:off x="260200" y="1537925"/>
            <a:ext cx="2330400" cy="2913300"/>
          </a:xfrm>
          <a:prstGeom prst="rect">
            <a:avLst/>
          </a:prstGeom>
          <a:solidFill>
            <a:srgbClr val="D9D9D9"/>
          </a:solidFill>
          <a:ln>
            <a:solidFill>
              <a:srgbClr val="00283E"/>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dirty="0">
                <a:solidFill>
                  <a:srgbClr val="000000"/>
                </a:solidFill>
              </a:rPr>
              <a:t>Think of a </a:t>
            </a:r>
            <a:r>
              <a:rPr lang="en" sz="2100" b="1" u="sng" dirty="0">
                <a:solidFill>
                  <a:srgbClr val="000000"/>
                </a:solidFill>
              </a:rPr>
              <a:t>personal connection</a:t>
            </a:r>
            <a:r>
              <a:rPr lang="en" sz="2100" dirty="0">
                <a:solidFill>
                  <a:srgbClr val="000000"/>
                </a:solidFill>
              </a:rPr>
              <a:t>…</a:t>
            </a:r>
            <a:endParaRPr sz="2100" dirty="0">
              <a:solidFill>
                <a:srgbClr val="000000"/>
              </a:solidFill>
            </a:endParaRPr>
          </a:p>
          <a:p>
            <a:pPr marL="0" lvl="0" indent="0" algn="ctr" rtl="0">
              <a:spcBef>
                <a:spcPts val="0"/>
              </a:spcBef>
              <a:spcAft>
                <a:spcPts val="0"/>
              </a:spcAft>
              <a:buNone/>
            </a:pPr>
            <a:r>
              <a:rPr lang="en" sz="2100" dirty="0">
                <a:solidFill>
                  <a:srgbClr val="000000"/>
                </a:solidFill>
              </a:rPr>
              <a:t>How could a mussel invasion impact someone you know?</a:t>
            </a:r>
            <a:endParaRPr sz="2100" dirty="0">
              <a:solidFill>
                <a:srgbClr val="000000"/>
              </a:solidFill>
            </a:endParaRPr>
          </a:p>
        </p:txBody>
      </p:sp>
      <p:pic>
        <p:nvPicPr>
          <p:cNvPr id="531" name="Google Shape;531;p87"/>
          <p:cNvPicPr preferRelativeResize="0"/>
          <p:nvPr/>
        </p:nvPicPr>
        <p:blipFill>
          <a:blip r:embed="rId3" cstate="screen">
            <a:alphaModFix/>
            <a:extLst>
              <a:ext uri="{28A0092B-C50C-407E-A947-70E740481C1C}">
                <a14:useLocalDpi xmlns:a14="http://schemas.microsoft.com/office/drawing/2010/main" val="0"/>
              </a:ext>
            </a:extLst>
          </a:blip>
          <a:stretch>
            <a:fillRect/>
          </a:stretch>
        </p:blipFill>
        <p:spPr>
          <a:xfrm>
            <a:off x="2850650" y="123375"/>
            <a:ext cx="3414477" cy="4886222"/>
          </a:xfrm>
          <a:prstGeom prst="rect">
            <a:avLst/>
          </a:prstGeom>
          <a:noFill/>
          <a:ln>
            <a:solidFill>
              <a:srgbClr val="00283E"/>
            </a:solidFill>
          </a:ln>
        </p:spPr>
      </p:pic>
      <p:pic>
        <p:nvPicPr>
          <p:cNvPr id="6" name="Google Shape;508;p84"/>
          <p:cNvPicPr preferRelativeResize="0"/>
          <p:nvPr/>
        </p:nvPicPr>
        <p:blipFill>
          <a:blip r:embed="rId4" cstate="screen">
            <a:alphaModFix/>
            <a:extLst>
              <a:ext uri="{28A0092B-C50C-407E-A947-70E740481C1C}">
                <a14:useLocalDpi xmlns:a14="http://schemas.microsoft.com/office/drawing/2010/main" val="0"/>
              </a:ext>
            </a:extLst>
          </a:blip>
          <a:stretch>
            <a:fillRect/>
          </a:stretch>
        </p:blipFill>
        <p:spPr>
          <a:xfrm>
            <a:off x="6238911" y="2720125"/>
            <a:ext cx="2612713" cy="2272599"/>
          </a:xfrm>
          <a:prstGeom prst="rect">
            <a:avLst/>
          </a:prstGeom>
          <a:noFill/>
          <a:ln>
            <a:solidFill>
              <a:schemeClr val="bg1">
                <a:lumMod val="50000"/>
              </a:schemeClr>
            </a:solidFill>
          </a:ln>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238911" y="123375"/>
            <a:ext cx="2612713" cy="2586891"/>
          </a:xfrm>
          <a:prstGeom prst="rect">
            <a:avLst/>
          </a:prstGeom>
          <a:ln>
            <a:solidFill>
              <a:schemeClr val="bg1">
                <a:lumMod val="50000"/>
              </a:schemeClr>
            </a:solid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88"/>
          <p:cNvSpPr txBox="1">
            <a:spLocks noGrp="1"/>
          </p:cNvSpPr>
          <p:nvPr>
            <p:ph type="title"/>
          </p:nvPr>
        </p:nvSpPr>
        <p:spPr>
          <a:xfrm>
            <a:off x="176000" y="1330500"/>
            <a:ext cx="2558100" cy="1905000"/>
          </a:xfrm>
          <a:prstGeom prst="rect">
            <a:avLst/>
          </a:prstGeom>
          <a:solidFill>
            <a:srgbClr val="D9D9D9"/>
          </a:solidFill>
          <a:ln>
            <a:solidFill>
              <a:schemeClr val="bg1">
                <a:lumMod val="50000"/>
              </a:schemeClr>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rgbClr val="000000"/>
                </a:solidFill>
              </a:rPr>
              <a:t>Select a topic. Use the map to explain how the  Columbia River Basin </a:t>
            </a:r>
            <a:r>
              <a:rPr lang="en" sz="1800" b="1" dirty="0">
                <a:solidFill>
                  <a:srgbClr val="000000"/>
                </a:solidFill>
              </a:rPr>
              <a:t>economy</a:t>
            </a:r>
            <a:r>
              <a:rPr lang="en" sz="1800" dirty="0">
                <a:solidFill>
                  <a:srgbClr val="000000"/>
                </a:solidFill>
              </a:rPr>
              <a:t> could be impacted by a mussel invasion?</a:t>
            </a:r>
            <a:endParaRPr sz="1800" dirty="0">
              <a:solidFill>
                <a:srgbClr val="000000"/>
              </a:solidFill>
            </a:endParaRPr>
          </a:p>
        </p:txBody>
      </p:sp>
      <p:pic>
        <p:nvPicPr>
          <p:cNvPr id="539" name="Google Shape;539;p88"/>
          <p:cNvPicPr preferRelativeResize="0"/>
          <p:nvPr/>
        </p:nvPicPr>
        <p:blipFill>
          <a:blip r:embed="rId3" cstate="screen">
            <a:alphaModFix/>
            <a:extLst>
              <a:ext uri="{28A0092B-C50C-407E-A947-70E740481C1C}">
                <a14:useLocalDpi xmlns:a14="http://schemas.microsoft.com/office/drawing/2010/main" val="0"/>
              </a:ext>
            </a:extLst>
          </a:blip>
          <a:stretch>
            <a:fillRect/>
          </a:stretch>
        </p:blipFill>
        <p:spPr>
          <a:xfrm>
            <a:off x="176000" y="3235600"/>
            <a:ext cx="2558100" cy="1721903"/>
          </a:xfrm>
          <a:prstGeom prst="rect">
            <a:avLst/>
          </a:prstGeom>
          <a:noFill/>
          <a:ln>
            <a:solidFill>
              <a:schemeClr val="bg1">
                <a:lumMod val="50000"/>
              </a:schemeClr>
            </a:solidFill>
          </a:ln>
        </p:spPr>
      </p:pic>
      <p:pic>
        <p:nvPicPr>
          <p:cNvPr id="540" name="Google Shape;540;p88"/>
          <p:cNvPicPr preferRelativeResize="0"/>
          <p:nvPr/>
        </p:nvPicPr>
        <p:blipFill>
          <a:blip r:embed="rId4" cstate="screen">
            <a:alphaModFix/>
            <a:extLst>
              <a:ext uri="{28A0092B-C50C-407E-A947-70E740481C1C}">
                <a14:useLocalDpi xmlns:a14="http://schemas.microsoft.com/office/drawing/2010/main" val="0"/>
              </a:ext>
            </a:extLst>
          </a:blip>
          <a:stretch>
            <a:fillRect/>
          </a:stretch>
        </p:blipFill>
        <p:spPr>
          <a:xfrm>
            <a:off x="2876755" y="0"/>
            <a:ext cx="6286094" cy="5143504"/>
          </a:xfrm>
          <a:prstGeom prst="rect">
            <a:avLst/>
          </a:prstGeom>
          <a:noFill/>
          <a:ln>
            <a:solidFill>
              <a:schemeClr val="bg1">
                <a:lumMod val="50000"/>
              </a:schemeClr>
            </a:solidFill>
          </a:ln>
        </p:spPr>
      </p:pic>
      <p:sp>
        <p:nvSpPr>
          <p:cNvPr id="541" name="Google Shape;541;p88"/>
          <p:cNvSpPr txBox="1">
            <a:spLocks noGrp="1"/>
          </p:cNvSpPr>
          <p:nvPr>
            <p:ph type="title"/>
          </p:nvPr>
        </p:nvSpPr>
        <p:spPr>
          <a:xfrm>
            <a:off x="4699600" y="4058100"/>
            <a:ext cx="4304100" cy="399000"/>
          </a:xfrm>
          <a:prstGeom prst="rect">
            <a:avLst/>
          </a:prstGeom>
          <a:solidFill>
            <a:srgbClr val="D9D9D9"/>
          </a:solidFill>
          <a:ln>
            <a:solidFill>
              <a:srgbClr val="00283E"/>
            </a:solid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000000"/>
                </a:solidFill>
              </a:rPr>
              <a:t>Economy</a:t>
            </a:r>
            <a:r>
              <a:rPr lang="en" sz="1600">
                <a:solidFill>
                  <a:srgbClr val="000000"/>
                </a:solidFill>
              </a:rPr>
              <a:t>  = System of how to make money</a:t>
            </a:r>
            <a:endParaRPr sz="1600">
              <a:solidFill>
                <a:srgbClr val="000000"/>
              </a:solidFill>
            </a:endParaRPr>
          </a:p>
        </p:txBody>
      </p:sp>
      <p:sp>
        <p:nvSpPr>
          <p:cNvPr id="542" name="Google Shape;542;p88"/>
          <p:cNvSpPr txBox="1">
            <a:spLocks noGrp="1"/>
          </p:cNvSpPr>
          <p:nvPr>
            <p:ph type="title"/>
          </p:nvPr>
        </p:nvSpPr>
        <p:spPr>
          <a:xfrm>
            <a:off x="7914800" y="1388825"/>
            <a:ext cx="1252800" cy="4392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 sz="1400" b="1" dirty="0">
                <a:solidFill>
                  <a:srgbClr val="F6B26B"/>
                </a:solidFill>
              </a:rPr>
              <a:t>Notice the invasive mussel detections nearby...</a:t>
            </a:r>
            <a:endParaRPr sz="1400" dirty="0">
              <a:solidFill>
                <a:srgbClr val="F6B26B"/>
              </a:solidFill>
            </a:endParaRPr>
          </a:p>
        </p:txBody>
      </p:sp>
      <p:sp>
        <p:nvSpPr>
          <p:cNvPr id="543" name="Google Shape;543;p88"/>
          <p:cNvSpPr/>
          <p:nvPr/>
        </p:nvSpPr>
        <p:spPr>
          <a:xfrm>
            <a:off x="5494625" y="4618525"/>
            <a:ext cx="778200" cy="287700"/>
          </a:xfrm>
          <a:prstGeom prst="ellipse">
            <a:avLst/>
          </a:prstGeom>
          <a:no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8"/>
          <p:cNvSpPr/>
          <p:nvPr/>
        </p:nvSpPr>
        <p:spPr>
          <a:xfrm>
            <a:off x="8266725" y="4727025"/>
            <a:ext cx="778200" cy="287700"/>
          </a:xfrm>
          <a:prstGeom prst="ellipse">
            <a:avLst/>
          </a:prstGeom>
          <a:no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8"/>
          <p:cNvSpPr/>
          <p:nvPr/>
        </p:nvSpPr>
        <p:spPr>
          <a:xfrm>
            <a:off x="8314225" y="225850"/>
            <a:ext cx="778200" cy="287700"/>
          </a:xfrm>
          <a:prstGeom prst="ellipse">
            <a:avLst/>
          </a:prstGeom>
          <a:no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89"/>
          <p:cNvSpPr txBox="1">
            <a:spLocks noGrp="1"/>
          </p:cNvSpPr>
          <p:nvPr>
            <p:ph type="title"/>
          </p:nvPr>
        </p:nvSpPr>
        <p:spPr>
          <a:xfrm>
            <a:off x="1342225" y="129150"/>
            <a:ext cx="7747200" cy="95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We live near the headwaters of the Columbia River Basin... </a:t>
            </a:r>
            <a:r>
              <a:rPr lang="en" sz="2400" dirty="0"/>
              <a:t>  </a:t>
            </a:r>
            <a:endParaRPr sz="2400" dirty="0"/>
          </a:p>
        </p:txBody>
      </p:sp>
      <p:pic>
        <p:nvPicPr>
          <p:cNvPr id="551" name="Google Shape;551;p89"/>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2443725" y="1396450"/>
            <a:ext cx="6160600" cy="3323250"/>
          </a:xfrm>
          <a:prstGeom prst="rect">
            <a:avLst/>
          </a:prstGeom>
          <a:noFill/>
          <a:ln>
            <a:solidFill>
              <a:srgbClr val="00283E"/>
            </a:solidFill>
          </a:ln>
        </p:spPr>
      </p:pic>
      <p:sp>
        <p:nvSpPr>
          <p:cNvPr id="552" name="Google Shape;552;p89"/>
          <p:cNvSpPr txBox="1"/>
          <p:nvPr/>
        </p:nvSpPr>
        <p:spPr>
          <a:xfrm>
            <a:off x="444825" y="1396575"/>
            <a:ext cx="2107200" cy="3323400"/>
          </a:xfrm>
          <a:prstGeom prst="rect">
            <a:avLst/>
          </a:prstGeom>
          <a:solidFill>
            <a:srgbClr val="CCCCCC"/>
          </a:solidFill>
          <a:ln>
            <a:solidFill>
              <a:srgbClr val="00283E"/>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Roboto Slab"/>
                <a:ea typeface="Roboto Slab"/>
                <a:cs typeface="Roboto Slab"/>
                <a:sym typeface="Roboto Slab"/>
              </a:rPr>
              <a:t>Why should we care about a potential mussel invasion?</a:t>
            </a:r>
            <a:endParaRPr dirty="0">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TextBox 2"/>
          <p:cNvSpPr txBox="1"/>
          <p:nvPr/>
        </p:nvSpPr>
        <p:spPr>
          <a:xfrm>
            <a:off x="193053" y="1321761"/>
            <a:ext cx="8743267" cy="3600985"/>
          </a:xfrm>
          <a:prstGeom prst="rect">
            <a:avLst/>
          </a:prstGeom>
          <a:solidFill>
            <a:schemeClr val="tx1">
              <a:lumMod val="95000"/>
            </a:schemeClr>
          </a:solidFill>
        </p:spPr>
        <p:txBody>
          <a:bodyPr wrap="square" rtlCol="0">
            <a:spAutoFit/>
          </a:bodyPr>
          <a:lstStyle/>
          <a:p>
            <a:pPr lvl="0"/>
            <a:endParaRPr lang="en-US" sz="1200" dirty="0"/>
          </a:p>
          <a:p>
            <a:pPr lvl="0"/>
            <a:r>
              <a:rPr lang="en-US" sz="1200" dirty="0"/>
              <a:t>Slide #1:      </a:t>
            </a:r>
            <a:r>
              <a:rPr lang="en-US" sz="1200" u="sng" dirty="0">
                <a:solidFill>
                  <a:schemeClr val="hlink"/>
                </a:solidFill>
                <a:latin typeface="Roboto"/>
                <a:ea typeface="Roboto"/>
                <a:cs typeface="Roboto"/>
                <a:sym typeface="Roboto"/>
                <a:hlinkClick r:id="rId2"/>
              </a:rPr>
              <a:t>Map of invasive species threat by Jeffrey Dukes at Purdue University</a:t>
            </a:r>
            <a:endParaRPr lang="en-US" sz="1200" dirty="0"/>
          </a:p>
          <a:p>
            <a:endParaRPr lang="en-US" sz="1200" dirty="0"/>
          </a:p>
          <a:p>
            <a:r>
              <a:rPr lang="en-US" sz="1200" dirty="0"/>
              <a:t>Slide #2:      </a:t>
            </a:r>
            <a:r>
              <a:rPr lang="en-US" sz="1200" u="sng" dirty="0">
                <a:solidFill>
                  <a:srgbClr val="0000FF"/>
                </a:solidFill>
                <a:hlinkClick r:id="rId3"/>
              </a:rPr>
              <a:t>Photo of zebra mussels on shell by Randy Westbrooks (Bugwood.org / Public Domain)</a:t>
            </a:r>
            <a:endParaRPr lang="en-US" sz="1200" dirty="0">
              <a:solidFill>
                <a:srgbClr val="0000FF"/>
              </a:solidFill>
            </a:endParaRPr>
          </a:p>
          <a:p>
            <a:pPr lvl="0"/>
            <a:endParaRPr lang="en-US" sz="1200" dirty="0"/>
          </a:p>
          <a:p>
            <a:r>
              <a:rPr lang="en-US" sz="1200" dirty="0"/>
              <a:t>Slides #3-4: </a:t>
            </a:r>
            <a:r>
              <a:rPr lang="en-US" sz="1200" dirty="0">
                <a:solidFill>
                  <a:srgbClr val="0000FF"/>
                </a:solidFill>
              </a:rPr>
              <a:t>Photo of Black and Caspian Seas by Google Earth</a:t>
            </a:r>
          </a:p>
          <a:p>
            <a:pPr lvl="0"/>
            <a:r>
              <a:rPr lang="en-US" sz="1200" dirty="0"/>
              <a:t>                    </a:t>
            </a:r>
            <a:r>
              <a:rPr lang="en-US" sz="1200" dirty="0">
                <a:hlinkClick r:id="rId4"/>
              </a:rPr>
              <a:t>Photo of Volga-Don Canal by Дмитрий Николенко (public domain)</a:t>
            </a:r>
            <a:endParaRPr lang="en-US" sz="1200" dirty="0">
              <a:solidFill>
                <a:srgbClr val="0000FF"/>
              </a:solidFill>
            </a:endParaRPr>
          </a:p>
          <a:p>
            <a:pPr lvl="0"/>
            <a:endParaRPr lang="en-US" sz="1200" dirty="0"/>
          </a:p>
          <a:p>
            <a:pPr lvl="0"/>
            <a:r>
              <a:rPr lang="en-US" sz="1200" dirty="0"/>
              <a:t>Slide #5:      </a:t>
            </a:r>
            <a:r>
              <a:rPr lang="en-US" sz="1200" u="sng" dirty="0">
                <a:solidFill>
                  <a:srgbClr val="0000FF"/>
                </a:solidFill>
                <a:hlinkClick r:id="rId5"/>
              </a:rPr>
              <a:t>Photo of quagga mussels by Great Lakes Environmental Research Laboratory (CC BY-SA 2.0)</a:t>
            </a:r>
            <a:endParaRPr lang="en-US" sz="1200" dirty="0">
              <a:solidFill>
                <a:srgbClr val="0000FF"/>
              </a:solidFill>
            </a:endParaRPr>
          </a:p>
          <a:p>
            <a:endParaRPr lang="en-US" sz="1200" dirty="0"/>
          </a:p>
          <a:p>
            <a:pPr lvl="0"/>
            <a:r>
              <a:rPr lang="en-US" sz="1200" dirty="0"/>
              <a:t>Slide #6:      </a:t>
            </a:r>
            <a:r>
              <a:rPr lang="en-US" sz="1200" u="sng" dirty="0">
                <a:solidFill>
                  <a:srgbClr val="0000FF"/>
                </a:solidFill>
                <a:hlinkClick r:id="rId6"/>
              </a:rPr>
              <a:t>Photo of zebra mussels on posts by thirdwavephoto (Wikimedia Commons / CC BY 4.0)</a:t>
            </a:r>
            <a:endParaRPr lang="en-US" sz="1200" dirty="0">
              <a:solidFill>
                <a:srgbClr val="0000FF"/>
              </a:solidFill>
            </a:endParaRPr>
          </a:p>
          <a:p>
            <a:pPr lvl="0"/>
            <a:r>
              <a:rPr lang="en-US" sz="1200" dirty="0">
                <a:solidFill>
                  <a:srgbClr val="0000FF"/>
                </a:solidFill>
              </a:rPr>
              <a:t>                    Photo of mussels on propeller by NPS (public domain)</a:t>
            </a:r>
          </a:p>
          <a:p>
            <a:pPr lvl="0"/>
            <a:r>
              <a:rPr lang="en-US" sz="1200" dirty="0">
                <a:solidFill>
                  <a:srgbClr val="0000FF"/>
                </a:solidFill>
              </a:rPr>
              <a:t>                   </a:t>
            </a:r>
            <a:r>
              <a:rPr lang="en-US" sz="1200" dirty="0">
                <a:solidFill>
                  <a:srgbClr val="0000FF"/>
                </a:solidFill>
                <a:hlinkClick r:id="rId7"/>
              </a:rPr>
              <a:t> Diagram of zebra vs. </a:t>
            </a:r>
            <a:r>
              <a:rPr lang="en-US" sz="1200" dirty="0" err="1">
                <a:solidFill>
                  <a:srgbClr val="0000FF"/>
                </a:solidFill>
                <a:hlinkClick r:id="rId7"/>
              </a:rPr>
              <a:t>quagga</a:t>
            </a:r>
            <a:r>
              <a:rPr lang="en-US" sz="1200" dirty="0">
                <a:solidFill>
                  <a:srgbClr val="0000FF"/>
                </a:solidFill>
                <a:hlinkClick r:id="rId7"/>
              </a:rPr>
              <a:t> mussels by Minnesota Sea Grant (photos by John Karl)</a:t>
            </a:r>
            <a:endParaRPr lang="en-US" sz="1200" dirty="0">
              <a:solidFill>
                <a:srgbClr val="0000FF"/>
              </a:solidFill>
            </a:endParaRPr>
          </a:p>
          <a:p>
            <a:pPr lvl="0"/>
            <a:endParaRPr lang="en-US" sz="1200" dirty="0">
              <a:solidFill>
                <a:srgbClr val="0000FF"/>
              </a:solidFill>
            </a:endParaRPr>
          </a:p>
          <a:p>
            <a:r>
              <a:rPr lang="en-US" sz="1200" dirty="0">
                <a:solidFill>
                  <a:schemeClr val="bg1">
                    <a:lumMod val="50000"/>
                  </a:schemeClr>
                </a:solidFill>
              </a:rPr>
              <a:t>Slide #7:      </a:t>
            </a:r>
            <a:r>
              <a:rPr lang="en-US" sz="1200" dirty="0">
                <a:solidFill>
                  <a:srgbClr val="0000FF"/>
                </a:solidFill>
              </a:rPr>
              <a:t>Drawing of cargo ship by Holly Church at FLBS (2019)</a:t>
            </a:r>
          </a:p>
          <a:p>
            <a:pPr lvl="0">
              <a:buClr>
                <a:schemeClr val="dk1"/>
              </a:buClr>
              <a:buSzPts val="1100"/>
            </a:pPr>
            <a:r>
              <a:rPr lang="en-US" sz="1200" dirty="0">
                <a:solidFill>
                  <a:srgbClr val="00283E"/>
                </a:solidFill>
              </a:rPr>
              <a:t>Slide #8:      </a:t>
            </a:r>
            <a:r>
              <a:rPr lang="en-US" sz="1200" u="sng" dirty="0">
                <a:solidFill>
                  <a:schemeClr val="hlink"/>
                </a:solidFill>
                <a:hlinkClick r:id="rId8"/>
              </a:rPr>
              <a:t>Diagram of Great Lakes by On The World Maps</a:t>
            </a:r>
            <a:endParaRPr lang="en-US" sz="1200" dirty="0"/>
          </a:p>
          <a:p>
            <a:pPr lvl="0"/>
            <a:r>
              <a:rPr lang="en-US" sz="1200" dirty="0">
                <a:solidFill>
                  <a:srgbClr val="00283E"/>
                </a:solidFill>
              </a:rPr>
              <a:t>Slide #11:    </a:t>
            </a:r>
            <a:r>
              <a:rPr lang="en-US" sz="1200" u="sng" dirty="0">
                <a:solidFill>
                  <a:schemeClr val="hlink"/>
                </a:solidFill>
                <a:hlinkClick r:id="rId9"/>
              </a:rPr>
              <a:t>Diagrams of the ports along the Great Lakes by the Chamber of Marine Commerce</a:t>
            </a:r>
            <a:endParaRPr lang="en-US" sz="1200" dirty="0">
              <a:solidFill>
                <a:srgbClr val="0000FF"/>
              </a:solidFill>
            </a:endParaRPr>
          </a:p>
          <a:p>
            <a:endParaRPr lang="en-US" sz="1200" dirty="0">
              <a:solidFill>
                <a:srgbClr val="0000FF"/>
              </a:solidFill>
            </a:endParaRPr>
          </a:p>
          <a:p>
            <a:endParaRPr lang="en-US" sz="1200" dirty="0">
              <a:solidFill>
                <a:srgbClr val="0000FF"/>
              </a:solidFill>
            </a:endParaRPr>
          </a:p>
        </p:txBody>
      </p:sp>
    </p:spTree>
    <p:extLst>
      <p:ext uri="{BB962C8B-B14F-4D97-AF65-F5344CB8AC3E}">
        <p14:creationId xmlns:p14="http://schemas.microsoft.com/office/powerpoint/2010/main" val="3488137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TextBox 2"/>
          <p:cNvSpPr txBox="1"/>
          <p:nvPr/>
        </p:nvSpPr>
        <p:spPr>
          <a:xfrm>
            <a:off x="193053" y="1321761"/>
            <a:ext cx="8743267" cy="3600985"/>
          </a:xfrm>
          <a:prstGeom prst="rect">
            <a:avLst/>
          </a:prstGeom>
          <a:solidFill>
            <a:schemeClr val="tx1">
              <a:lumMod val="95000"/>
            </a:schemeClr>
          </a:solidFill>
        </p:spPr>
        <p:txBody>
          <a:bodyPr wrap="square" rtlCol="0">
            <a:spAutoFit/>
          </a:bodyPr>
          <a:lstStyle/>
          <a:p>
            <a:pPr lvl="0"/>
            <a:endParaRPr lang="en-US" sz="1200" dirty="0"/>
          </a:p>
          <a:p>
            <a:pPr lvl="0"/>
            <a:r>
              <a:rPr lang="en-US" sz="1200" dirty="0"/>
              <a:t>Slide #31:     </a:t>
            </a:r>
            <a:r>
              <a:rPr lang="en-US" sz="1200" u="sng" dirty="0">
                <a:hlinkClick r:id="rId2"/>
              </a:rPr>
              <a:t>Photo of paddle boarder by U.S. Dept. of Agriculture (Wikimedia Commons)</a:t>
            </a:r>
            <a:endParaRPr lang="en-US" sz="1200" dirty="0"/>
          </a:p>
          <a:p>
            <a:pPr lvl="0"/>
            <a:r>
              <a:rPr lang="en-US" sz="1200" dirty="0"/>
              <a:t>                     </a:t>
            </a:r>
            <a:r>
              <a:rPr lang="en-US" sz="1200" u="sng" dirty="0">
                <a:hlinkClick r:id="rId3"/>
              </a:rPr>
              <a:t>Photo of water skier by Isiwal (Wikimedia Commons / CC BY-SA 4.0)</a:t>
            </a:r>
            <a:endParaRPr lang="en-US" sz="1200" dirty="0"/>
          </a:p>
          <a:p>
            <a:pPr lvl="0"/>
            <a:r>
              <a:rPr lang="en-US" sz="1200" dirty="0"/>
              <a:t>                     </a:t>
            </a:r>
            <a:r>
              <a:rPr lang="en-US" sz="1200" u="sng" dirty="0">
                <a:hlinkClick r:id="rId4"/>
              </a:rPr>
              <a:t>Photo of boats at Lake McDonald by David Restivo (Wikimedia Commons / CC BY-2.0)</a:t>
            </a:r>
            <a:endParaRPr lang="en-US" sz="1200" dirty="0"/>
          </a:p>
          <a:p>
            <a:pPr lvl="0">
              <a:buSzPts val="1100"/>
            </a:pPr>
            <a:r>
              <a:rPr lang="en-US" sz="1200" dirty="0"/>
              <a:t>                     </a:t>
            </a:r>
            <a:r>
              <a:rPr lang="en-US" sz="1200" u="sng" dirty="0">
                <a:hlinkClick r:id="rId5"/>
              </a:rPr>
              <a:t>Photo of fly fisherman by Paul Nute (Wikimedia Commons / CC0 1.0)</a:t>
            </a:r>
            <a:endParaRPr lang="en-US" sz="1200" dirty="0"/>
          </a:p>
          <a:p>
            <a:pPr lvl="0"/>
            <a:endParaRPr lang="en-US" sz="1200" dirty="0">
              <a:solidFill>
                <a:srgbClr val="0000FF"/>
              </a:solidFill>
            </a:endParaRPr>
          </a:p>
          <a:p>
            <a:pPr lvl="0">
              <a:buClr>
                <a:schemeClr val="dk1"/>
              </a:buClr>
              <a:buSzPts val="1100"/>
            </a:pPr>
            <a:r>
              <a:rPr lang="en-US" sz="1200" dirty="0">
                <a:solidFill>
                  <a:schemeClr val="bg1">
                    <a:lumMod val="50000"/>
                  </a:schemeClr>
                </a:solidFill>
              </a:rPr>
              <a:t>Slides #8-30/32-44:      </a:t>
            </a:r>
            <a:r>
              <a:rPr lang="en-US" sz="1200" dirty="0">
                <a:solidFill>
                  <a:srgbClr val="0000FF"/>
                </a:solidFill>
              </a:rPr>
              <a:t>Mussel detection maps by Natalie </a:t>
            </a:r>
            <a:r>
              <a:rPr lang="en-US" sz="1200" dirty="0" err="1">
                <a:solidFill>
                  <a:srgbClr val="0000FF"/>
                </a:solidFill>
              </a:rPr>
              <a:t>Poremba</a:t>
            </a:r>
            <a:r>
              <a:rPr lang="en-US" sz="1200" dirty="0">
                <a:solidFill>
                  <a:srgbClr val="0000FF"/>
                </a:solidFill>
              </a:rPr>
              <a:t>/FLB</a:t>
            </a:r>
          </a:p>
          <a:p>
            <a:pPr>
              <a:buClr>
                <a:schemeClr val="dk1"/>
              </a:buClr>
              <a:buSzPts val="1100"/>
            </a:pPr>
            <a:endParaRPr lang="en-US" sz="1200" dirty="0">
              <a:solidFill>
                <a:srgbClr val="0000FF"/>
              </a:solidFill>
            </a:endParaRPr>
          </a:p>
          <a:p>
            <a:pPr>
              <a:buClr>
                <a:schemeClr val="dk1"/>
              </a:buClr>
              <a:buSzPts val="1100"/>
            </a:pPr>
            <a:r>
              <a:rPr lang="en-US" sz="1200" dirty="0">
                <a:solidFill>
                  <a:srgbClr val="00283E"/>
                </a:solidFill>
              </a:rPr>
              <a:t>Slide #45:    </a:t>
            </a:r>
            <a:r>
              <a:rPr lang="en-US" sz="1200" u="sng" dirty="0">
                <a:hlinkClick r:id="rId6"/>
              </a:rPr>
              <a:t>Photo of Columbia River by U.S. Forest Service (Wikipedia Commons)</a:t>
            </a:r>
            <a:endParaRPr lang="en-US" sz="1200" u="sng" dirty="0"/>
          </a:p>
          <a:p>
            <a:pPr>
              <a:buClr>
                <a:schemeClr val="dk1"/>
              </a:buClr>
              <a:buSzPts val="1100"/>
            </a:pPr>
            <a:endParaRPr lang="en-US" sz="1200" u="sng" dirty="0"/>
          </a:p>
          <a:p>
            <a:pPr lvl="0">
              <a:buClr>
                <a:schemeClr val="dk1"/>
              </a:buClr>
              <a:buSzPts val="1100"/>
            </a:pPr>
            <a:r>
              <a:rPr lang="en-US" sz="1200" dirty="0"/>
              <a:t>Slides #46-49:              </a:t>
            </a:r>
            <a:r>
              <a:rPr lang="en-US" sz="1200" dirty="0">
                <a:solidFill>
                  <a:srgbClr val="0000FF"/>
                </a:solidFill>
              </a:rPr>
              <a:t>Flathead Lake Region map by Natalie </a:t>
            </a:r>
            <a:r>
              <a:rPr lang="en-US" sz="1200" dirty="0" err="1">
                <a:solidFill>
                  <a:srgbClr val="0000FF"/>
                </a:solidFill>
              </a:rPr>
              <a:t>Poremba</a:t>
            </a:r>
            <a:r>
              <a:rPr lang="en-US" sz="1200" dirty="0">
                <a:solidFill>
                  <a:srgbClr val="0000FF"/>
                </a:solidFill>
              </a:rPr>
              <a:t>/FLBS</a:t>
            </a:r>
          </a:p>
          <a:p>
            <a:pPr lvl="0">
              <a:buClr>
                <a:schemeClr val="dk1"/>
              </a:buClr>
              <a:buSzPts val="1100"/>
            </a:pPr>
            <a:endParaRPr lang="en-US" sz="1200" dirty="0">
              <a:solidFill>
                <a:srgbClr val="0000FF"/>
              </a:solidFill>
            </a:endParaRPr>
          </a:p>
          <a:p>
            <a:pPr lvl="0"/>
            <a:r>
              <a:rPr lang="en-US" sz="1200" dirty="0"/>
              <a:t>Slide #50:    </a:t>
            </a:r>
            <a:r>
              <a:rPr lang="en-US" sz="1200" dirty="0">
                <a:solidFill>
                  <a:srgbClr val="0000FF"/>
                </a:solidFill>
              </a:rPr>
              <a:t>Columbia River Basin map by Natalie </a:t>
            </a:r>
            <a:r>
              <a:rPr lang="en-US" sz="1200" dirty="0" err="1">
                <a:solidFill>
                  <a:srgbClr val="0000FF"/>
                </a:solidFill>
              </a:rPr>
              <a:t>Poremba</a:t>
            </a:r>
            <a:r>
              <a:rPr lang="en-US" sz="1200" dirty="0">
                <a:solidFill>
                  <a:srgbClr val="0000FF"/>
                </a:solidFill>
              </a:rPr>
              <a:t>/FLBS</a:t>
            </a:r>
          </a:p>
          <a:p>
            <a:pPr lvl="0"/>
            <a:endParaRPr lang="en-US" sz="1200" dirty="0">
              <a:solidFill>
                <a:srgbClr val="0000FF"/>
              </a:solidFill>
            </a:endParaRPr>
          </a:p>
          <a:p>
            <a:r>
              <a:rPr lang="en-US" sz="1200" dirty="0">
                <a:solidFill>
                  <a:srgbClr val="00283E"/>
                </a:solidFill>
              </a:rPr>
              <a:t>Slide #51:    </a:t>
            </a:r>
            <a:r>
              <a:rPr lang="en-US" sz="1200" u="sng" dirty="0">
                <a:solidFill>
                  <a:srgbClr val="0000FF"/>
                </a:solidFill>
                <a:hlinkClick r:id="rId7"/>
              </a:rPr>
              <a:t>Photo of zebra mussels on shell by Randy Westbrooks (Bugwood.org / Public Domain)</a:t>
            </a:r>
            <a:endParaRPr lang="en-US" sz="1200" dirty="0">
              <a:solidFill>
                <a:srgbClr val="0000FF"/>
              </a:solidFill>
            </a:endParaRPr>
          </a:p>
          <a:p>
            <a:pPr lvl="0"/>
            <a:endParaRPr lang="en-US" sz="1200" dirty="0"/>
          </a:p>
          <a:p>
            <a:pPr lvl="0">
              <a:buClr>
                <a:schemeClr val="dk1"/>
              </a:buClr>
              <a:buSzPts val="1100"/>
            </a:pPr>
            <a:endParaRPr lang="en-US" sz="1200" dirty="0"/>
          </a:p>
          <a:p>
            <a:pPr>
              <a:buClr>
                <a:schemeClr val="dk1"/>
              </a:buClr>
              <a:buSzPts val="1100"/>
            </a:pPr>
            <a:endParaRPr lang="en-US" sz="1200" dirty="0"/>
          </a:p>
          <a:p>
            <a:pPr lvl="0">
              <a:buClr>
                <a:schemeClr val="dk1"/>
              </a:buClr>
              <a:buSzPts val="1100"/>
            </a:pPr>
            <a:endParaRPr lang="en-US" sz="1200" dirty="0">
              <a:solidFill>
                <a:srgbClr val="0000FF"/>
              </a:solidFill>
            </a:endParaRPr>
          </a:p>
        </p:txBody>
      </p:sp>
    </p:spTree>
    <p:extLst>
      <p:ext uri="{BB962C8B-B14F-4D97-AF65-F5344CB8AC3E}">
        <p14:creationId xmlns:p14="http://schemas.microsoft.com/office/powerpoint/2010/main" val="253452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44"/>
          <p:cNvPicPr preferRelativeResize="0"/>
          <p:nvPr/>
        </p:nvPicPr>
        <p:blipFill>
          <a:blip r:embed="rId3" cstate="screen">
            <a:alphaModFix/>
            <a:extLst>
              <a:ext uri="{28A0092B-C50C-407E-A947-70E740481C1C}">
                <a14:useLocalDpi xmlns:a14="http://schemas.microsoft.com/office/drawing/2010/main" val="0"/>
              </a:ext>
            </a:extLst>
          </a:blip>
          <a:stretch>
            <a:fillRect/>
          </a:stretch>
        </p:blipFill>
        <p:spPr>
          <a:xfrm>
            <a:off x="355650" y="1305425"/>
            <a:ext cx="3417900" cy="3417900"/>
          </a:xfrm>
          <a:prstGeom prst="rect">
            <a:avLst/>
          </a:prstGeom>
          <a:noFill/>
          <a:ln>
            <a:solidFill>
              <a:schemeClr val="bg1">
                <a:lumMod val="50000"/>
              </a:schemeClr>
            </a:solidFill>
          </a:ln>
        </p:spPr>
      </p:pic>
      <p:pic>
        <p:nvPicPr>
          <p:cNvPr id="257" name="Google Shape;257;p44"/>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3926025" y="1305425"/>
            <a:ext cx="4985824" cy="3417899"/>
          </a:xfrm>
          <a:prstGeom prst="rect">
            <a:avLst/>
          </a:prstGeom>
          <a:noFill/>
          <a:ln>
            <a:solidFill>
              <a:schemeClr val="bg1">
                <a:lumMod val="50000"/>
              </a:schemeClr>
            </a:solidFill>
          </a:ln>
        </p:spPr>
      </p:pic>
      <p:pic>
        <p:nvPicPr>
          <p:cNvPr id="258" name="Google Shape;258;p44"/>
          <p:cNvPicPr preferRelativeResize="0"/>
          <p:nvPr/>
        </p:nvPicPr>
        <p:blipFill>
          <a:blip r:embed="rId5">
            <a:alphaModFix/>
            <a:extLst>
              <a:ext uri="{28A0092B-C50C-407E-A947-70E740481C1C}">
                <a14:useLocalDpi xmlns:a14="http://schemas.microsoft.com/office/drawing/2010/main" val="0"/>
              </a:ext>
            </a:extLst>
          </a:blip>
          <a:stretch>
            <a:fillRect/>
          </a:stretch>
        </p:blipFill>
        <p:spPr>
          <a:xfrm>
            <a:off x="6552100" y="810050"/>
            <a:ext cx="2495550" cy="1828800"/>
          </a:xfrm>
          <a:prstGeom prst="rect">
            <a:avLst/>
          </a:prstGeom>
          <a:noFill/>
          <a:ln>
            <a:solidFill>
              <a:schemeClr val="bg1">
                <a:lumMod val="50000"/>
              </a:schemeClr>
            </a:solidFill>
          </a:ln>
        </p:spPr>
      </p:pic>
      <p:sp>
        <p:nvSpPr>
          <p:cNvPr id="259" name="Google Shape;259;p44"/>
          <p:cNvSpPr txBox="1">
            <a:spLocks noGrp="1"/>
          </p:cNvSpPr>
          <p:nvPr>
            <p:ph type="title"/>
          </p:nvPr>
        </p:nvSpPr>
        <p:spPr>
          <a:xfrm>
            <a:off x="1342225" y="308813"/>
            <a:ext cx="7747200" cy="57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makes these mussels so invasive?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5"/>
          <p:cNvSpPr/>
          <p:nvPr/>
        </p:nvSpPr>
        <p:spPr>
          <a:xfrm>
            <a:off x="292775" y="1317544"/>
            <a:ext cx="8542500" cy="3558300"/>
          </a:xfrm>
          <a:prstGeom prst="roundRect">
            <a:avLst>
              <a:gd name="adj" fmla="val 16667"/>
            </a:avLst>
          </a:prstGeom>
          <a:solidFill>
            <a:srgbClr val="D9D9D9"/>
          </a:solidFill>
          <a:ln w="9525" cap="flat" cmpd="sng">
            <a:solidFill>
              <a:srgbClr val="0028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5"/>
          <p:cNvSpPr txBox="1">
            <a:spLocks noGrp="1"/>
          </p:cNvSpPr>
          <p:nvPr>
            <p:ph type="title"/>
          </p:nvPr>
        </p:nvSpPr>
        <p:spPr>
          <a:xfrm>
            <a:off x="1310950" y="652238"/>
            <a:ext cx="7901100" cy="500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How did the invasive mussels get to the United States?</a:t>
            </a:r>
            <a:endParaRPr dirty="0"/>
          </a:p>
        </p:txBody>
      </p:sp>
      <p:pic>
        <p:nvPicPr>
          <p:cNvPr id="266" name="Google Shape;266;p45"/>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509325" y="1230075"/>
            <a:ext cx="6224352" cy="3645839"/>
          </a:xfrm>
          <a:prstGeom prst="rect">
            <a:avLst/>
          </a:prstGeom>
          <a:noFill/>
          <a:ln>
            <a:noFill/>
          </a:ln>
        </p:spPr>
      </p:pic>
      <p:sp>
        <p:nvSpPr>
          <p:cNvPr id="267" name="Google Shape;267;p45"/>
          <p:cNvSpPr txBox="1"/>
          <p:nvPr/>
        </p:nvSpPr>
        <p:spPr>
          <a:xfrm>
            <a:off x="5606725" y="1771650"/>
            <a:ext cx="3043800" cy="25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Roboto"/>
                <a:ea typeface="Roboto"/>
                <a:cs typeface="Roboto"/>
                <a:sym typeface="Roboto"/>
              </a:rPr>
              <a:t>Cargo ships released contaminated ballast water into the Great Lakes!</a:t>
            </a:r>
            <a:endParaRPr sz="2400">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6"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pic>
        <p:nvPicPr>
          <p:cNvPr id="273" name="Google Shape;273;p46"/>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85400" y="70750"/>
            <a:ext cx="4124900" cy="3418499"/>
          </a:xfrm>
          <a:prstGeom prst="rect">
            <a:avLst/>
          </a:prstGeom>
          <a:noFill/>
          <a:ln w="9525" cap="flat" cmpd="sng">
            <a:solidFill>
              <a:srgbClr val="000000"/>
            </a:solidFill>
            <a:prstDash val="solid"/>
            <a:round/>
            <a:headEnd type="none" w="sm" len="sm"/>
            <a:tailEnd type="none" w="sm" len="sm"/>
          </a:ln>
        </p:spPr>
      </p:pic>
      <p:sp>
        <p:nvSpPr>
          <p:cNvPr id="274" name="Google Shape;274;p46"/>
          <p:cNvSpPr txBox="1"/>
          <p:nvPr/>
        </p:nvSpPr>
        <p:spPr>
          <a:xfrm>
            <a:off x="5400575" y="-51250"/>
            <a:ext cx="3074700" cy="6207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rgbClr val="CC0000"/>
              </a:buClr>
              <a:buSzPts val="1400"/>
              <a:buFont typeface="Calibri"/>
              <a:buNone/>
            </a:pPr>
            <a:r>
              <a:rPr lang="en" sz="1800" b="1">
                <a:solidFill>
                  <a:srgbClr val="CC0000"/>
                </a:solidFill>
                <a:latin typeface="Calibri"/>
                <a:ea typeface="Calibri"/>
                <a:cs typeface="Calibri"/>
                <a:sym typeface="Calibri"/>
              </a:rPr>
              <a:t>Initial </a:t>
            </a:r>
            <a:r>
              <a:rPr lang="en" sz="1800" b="1" i="0" u="none" strike="noStrike" cap="none">
                <a:solidFill>
                  <a:srgbClr val="CC0000"/>
                </a:solidFill>
                <a:latin typeface="Calibri"/>
                <a:ea typeface="Calibri"/>
                <a:cs typeface="Calibri"/>
                <a:sym typeface="Calibri"/>
              </a:rPr>
              <a:t>Zebra Mussel </a:t>
            </a:r>
            <a:r>
              <a:rPr lang="en" sz="1800" b="1">
                <a:solidFill>
                  <a:srgbClr val="CC0000"/>
                </a:solidFill>
                <a:latin typeface="Calibri"/>
                <a:ea typeface="Calibri"/>
                <a:cs typeface="Calibri"/>
                <a:sym typeface="Calibri"/>
              </a:rPr>
              <a:t>Detections</a:t>
            </a:r>
            <a:endParaRPr sz="1800" b="1" i="0" u="none" strike="noStrike" cap="none">
              <a:solidFill>
                <a:srgbClr val="CC0000"/>
              </a:solidFill>
              <a:latin typeface="Calibri"/>
              <a:ea typeface="Calibri"/>
              <a:cs typeface="Calibri"/>
              <a:sym typeface="Calibri"/>
            </a:endParaRPr>
          </a:p>
        </p:txBody>
      </p:sp>
      <p:cxnSp>
        <p:nvCxnSpPr>
          <p:cNvPr id="275" name="Google Shape;275;p46"/>
          <p:cNvCxnSpPr/>
          <p:nvPr/>
        </p:nvCxnSpPr>
        <p:spPr>
          <a:xfrm flipH="1">
            <a:off x="7057604" y="386542"/>
            <a:ext cx="87600" cy="1147200"/>
          </a:xfrm>
          <a:prstGeom prst="straightConnector1">
            <a:avLst/>
          </a:prstGeom>
          <a:noFill/>
          <a:ln w="28575" cap="flat" cmpd="sng">
            <a:solidFill>
              <a:srgbClr val="CC0000"/>
            </a:solidFill>
            <a:prstDash val="solid"/>
            <a:round/>
            <a:headEnd type="none" w="sm" len="sm"/>
            <a:tailEnd type="triangle" w="med" len="med"/>
          </a:ln>
        </p:spPr>
      </p:cxnSp>
      <p:cxnSp>
        <p:nvCxnSpPr>
          <p:cNvPr id="276" name="Google Shape;276;p46"/>
          <p:cNvCxnSpPr/>
          <p:nvPr/>
        </p:nvCxnSpPr>
        <p:spPr>
          <a:xfrm flipH="1">
            <a:off x="6783104" y="386542"/>
            <a:ext cx="362100" cy="1296600"/>
          </a:xfrm>
          <a:prstGeom prst="straightConnector1">
            <a:avLst/>
          </a:prstGeom>
          <a:noFill/>
          <a:ln w="28575" cap="flat" cmpd="sng">
            <a:solidFill>
              <a:srgbClr val="CC0000"/>
            </a:solidFill>
            <a:prstDash val="solid"/>
            <a:round/>
            <a:headEnd type="none" w="sm" len="sm"/>
            <a:tailEnd type="triangle" w="med" len="med"/>
          </a:ln>
        </p:spPr>
      </p:cxnSp>
      <p:sp>
        <p:nvSpPr>
          <p:cNvPr id="277" name="Google Shape;277;p46"/>
          <p:cNvSpPr txBox="1"/>
          <p:nvPr/>
        </p:nvSpPr>
        <p:spPr>
          <a:xfrm>
            <a:off x="7496700" y="2931100"/>
            <a:ext cx="1571100" cy="1343100"/>
          </a:xfrm>
          <a:prstGeom prst="rect">
            <a:avLst/>
          </a:prstGeom>
          <a:noFill/>
          <a:ln>
            <a:noFill/>
          </a:ln>
        </p:spPr>
        <p:txBody>
          <a:bodyPr spcFirstLastPara="1" wrap="square" lIns="68575" tIns="68575" rIns="68575" bIns="68575" anchor="t" anchorCtr="0">
            <a:noAutofit/>
          </a:bodyPr>
          <a:lstStyle/>
          <a:p>
            <a:pPr marL="0" marR="0" lvl="0" indent="0" algn="ctr" rtl="0">
              <a:spcBef>
                <a:spcPts val="0"/>
              </a:spcBef>
              <a:spcAft>
                <a:spcPts val="0"/>
              </a:spcAft>
              <a:buClr>
                <a:schemeClr val="dk1"/>
              </a:buClr>
              <a:buSzPts val="1400"/>
              <a:buFont typeface="Calibri"/>
              <a:buNone/>
            </a:pPr>
            <a:r>
              <a:rPr lang="en" sz="1800" b="1" i="0" u="sng" strike="noStrike" cap="none">
                <a:solidFill>
                  <a:schemeClr val="dk1"/>
                </a:solidFill>
                <a:latin typeface="Calibri"/>
                <a:ea typeface="Calibri"/>
                <a:cs typeface="Calibri"/>
                <a:sym typeface="Calibri"/>
              </a:rPr>
              <a:t>Make a prediction:</a:t>
            </a:r>
            <a:endParaRPr sz="1800" b="1" i="0" u="sng" strike="noStrike" cap="none">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 sz="1800" b="0" i="0" u="none" strike="noStrike" cap="none">
                <a:solidFill>
                  <a:schemeClr val="dk1"/>
                </a:solidFill>
                <a:latin typeface="Calibri"/>
                <a:ea typeface="Calibri"/>
                <a:cs typeface="Calibri"/>
                <a:sym typeface="Calibri"/>
              </a:rPr>
              <a:t>Where do you think the zebra mussels spread to first?</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47" descr="A picture containing text, map&#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2" cy="5143501"/>
          </a:xfrm>
          <a:prstGeom prst="rect">
            <a:avLst/>
          </a:prstGeom>
          <a:noFill/>
          <a:ln>
            <a:noFill/>
          </a:ln>
        </p:spPr>
      </p:pic>
    </p:spTree>
  </p:cSld>
  <p:clrMapOvr>
    <a:masterClrMapping/>
  </p:clrMapOvr>
</p:sld>
</file>

<file path=ppt/theme/theme1.xml><?xml version="1.0" encoding="utf-8"?>
<a:theme xmlns:a="http://schemas.openxmlformats.org/drawingml/2006/main" name="Marina">
  <a:themeElements>
    <a:clrScheme name="Custom 7">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0000FF"/>
      </a:hlink>
      <a:folHlink>
        <a:srgbClr val="00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3432</Words>
  <Application>Microsoft Office PowerPoint</Application>
  <PresentationFormat>On-screen Show (16:9)</PresentationFormat>
  <Paragraphs>167</Paragraphs>
  <Slides>54</Slides>
  <Notes>51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54</vt:i4>
      </vt:variant>
    </vt:vector>
  </HeadingPairs>
  <TitlesOfParts>
    <vt:vector size="61" baseType="lpstr">
      <vt:lpstr>Arial</vt:lpstr>
      <vt:lpstr>Calibri</vt:lpstr>
      <vt:lpstr>Roboto Slab</vt:lpstr>
      <vt:lpstr>Roboto</vt:lpstr>
      <vt:lpstr>Marina</vt:lpstr>
      <vt:lpstr>Marina</vt:lpstr>
      <vt:lpstr>Office Theme</vt:lpstr>
      <vt:lpstr>PowerPoint Presentation</vt:lpstr>
      <vt:lpstr>WHERE are zebra and quagga mussels native?</vt:lpstr>
      <vt:lpstr>Zebra mussels are native to the  Black, Caspian, and Azov Seas</vt:lpstr>
      <vt:lpstr>Quagga mussels are native to the  Dneiper River</vt:lpstr>
      <vt:lpstr>WHAT makes these mussels so invasive?</vt:lpstr>
      <vt:lpstr>WHAT makes these mussels so invasive?</vt:lpstr>
      <vt:lpstr>How did the invasive mussels get to the United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Invasive Mussels Spread?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Columbia River Basin is the last major watershed without invasive mussels!</vt:lpstr>
      <vt:lpstr>Select a  point of introduction on the Flathead Region Map</vt:lpstr>
      <vt:lpstr>Describe where the mussels would disperse from that location.</vt:lpstr>
      <vt:lpstr> How could the aquatic environment  of the Flathead Watershed be impacted by a mussel invasion? </vt:lpstr>
      <vt:lpstr>Think of a personal connection… How could a mussel invasion impact someone you know?</vt:lpstr>
      <vt:lpstr>Select a topic. Use the map to explain how the  Columbia River Basin economy could be impacted by a mussel invasion?</vt:lpstr>
      <vt:lpstr>We live near the headwaters of the Columbia River Basin...   </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Hummel, Stephanie</dc:creator>
  <cp:lastModifiedBy>Hummel, Stephanie</cp:lastModifiedBy>
  <cp:revision>31</cp:revision>
  <dcterms:modified xsi:type="dcterms:W3CDTF">2023-11-14T18:50:36Z</dcterms:modified>
</cp:coreProperties>
</file>